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78" r:id="rId3"/>
    <p:sldId id="268" r:id="rId4"/>
    <p:sldId id="256" r:id="rId5"/>
    <p:sldId id="270" r:id="rId6"/>
    <p:sldId id="273" r:id="rId8"/>
    <p:sldId id="276" r:id="rId9"/>
    <p:sldId id="284" r:id="rId10"/>
    <p:sldId id="277" r:id="rId11"/>
    <p:sldId id="343" r:id="rId12"/>
    <p:sldId id="308" r:id="rId13"/>
    <p:sldId id="309" r:id="rId14"/>
    <p:sldId id="269" r:id="rId15"/>
    <p:sldId id="301" r:id="rId16"/>
    <p:sldId id="302" r:id="rId17"/>
    <p:sldId id="279" r:id="rId18"/>
    <p:sldId id="280" r:id="rId19"/>
    <p:sldId id="281" r:id="rId20"/>
    <p:sldId id="305" r:id="rId21"/>
    <p:sldId id="367" r:id="rId22"/>
    <p:sldId id="285" r:id="rId23"/>
    <p:sldId id="286" r:id="rId24"/>
    <p:sldId id="287" r:id="rId25"/>
    <p:sldId id="288" r:id="rId26"/>
    <p:sldId id="289" r:id="rId27"/>
    <p:sldId id="291" r:id="rId28"/>
    <p:sldId id="290" r:id="rId29"/>
    <p:sldId id="292" r:id="rId30"/>
    <p:sldId id="293" r:id="rId31"/>
    <p:sldId id="294" r:id="rId32"/>
    <p:sldId id="295" r:id="rId33"/>
    <p:sldId id="306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00"/>
    <a:srgbClr val="00ACE2"/>
    <a:srgbClr val="FD497C"/>
    <a:srgbClr val="FFA513"/>
    <a:srgbClr val="87C313"/>
    <a:srgbClr val="FFFFFF"/>
    <a:srgbClr val="FFC000"/>
    <a:srgbClr val="25CBFF"/>
    <a:srgbClr val="B14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9843" autoAdjust="0"/>
  </p:normalViewPr>
  <p:slideViewPr>
    <p:cSldViewPr snapToGrid="0">
      <p:cViewPr>
        <p:scale>
          <a:sx n="50" d="100"/>
          <a:sy n="50" d="100"/>
        </p:scale>
        <p:origin x="1344" y="942"/>
      </p:cViewPr>
      <p:guideLst>
        <p:guide orient="horz" pos="2174"/>
        <p:guide pos="384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4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7" Type="http://schemas.openxmlformats.org/officeDocument/2006/relationships/image" Target="../media/image10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F36CF-91AE-4469-A60E-CC6811A419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4A583-124B-41DE-8058-32B22CE9B0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5000" dirty="0"/>
              <a:t>此处有振荡周期，但是后面实验任务中并未让学生填写振荡周期</a:t>
            </a:r>
            <a:endParaRPr lang="zh-CN" altLang="en-US" sz="5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4A583-124B-41DE-8058-32B22CE9B0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  <p:sp>
        <p:nvSpPr>
          <p:cNvPr id="5" name="円/楕円 12"/>
          <p:cNvSpPr/>
          <p:nvPr userDrawn="1"/>
        </p:nvSpPr>
        <p:spPr>
          <a:xfrm>
            <a:off x="1633929" y="933247"/>
            <a:ext cx="576064" cy="576064"/>
          </a:xfrm>
          <a:prstGeom prst="ellipse">
            <a:avLst/>
          </a:prstGeom>
          <a:solidFill>
            <a:srgbClr val="FD4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13"/>
          <p:cNvSpPr/>
          <p:nvPr userDrawn="1"/>
        </p:nvSpPr>
        <p:spPr>
          <a:xfrm>
            <a:off x="-76200" y="-15240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solidFill>
            <a:srgbClr val="00A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7"/>
          <p:cNvSpPr/>
          <p:nvPr userDrawn="1"/>
        </p:nvSpPr>
        <p:spPr>
          <a:xfrm>
            <a:off x="819076" y="714778"/>
            <a:ext cx="792088" cy="792088"/>
          </a:xfrm>
          <a:prstGeom prst="ellipse">
            <a:avLst/>
          </a:prstGeom>
          <a:solidFill>
            <a:srgbClr val="87C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18"/>
          <p:cNvSpPr/>
          <p:nvPr userDrawn="1"/>
        </p:nvSpPr>
        <p:spPr>
          <a:xfrm>
            <a:off x="1312400" y="-76200"/>
            <a:ext cx="992843" cy="992843"/>
          </a:xfrm>
          <a:prstGeom prst="ellipse">
            <a:avLst/>
          </a:prstGeom>
          <a:solidFill>
            <a:srgbClr val="FFA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20"/>
          <p:cNvSpPr/>
          <p:nvPr userDrawn="1"/>
        </p:nvSpPr>
        <p:spPr>
          <a:xfrm>
            <a:off x="10616863" y="5777528"/>
            <a:ext cx="434349" cy="434349"/>
          </a:xfrm>
          <a:prstGeom prst="ellipse">
            <a:avLst/>
          </a:prstGeom>
          <a:solidFill>
            <a:srgbClr val="5BB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22"/>
          <p:cNvSpPr/>
          <p:nvPr userDrawn="1"/>
        </p:nvSpPr>
        <p:spPr>
          <a:xfrm>
            <a:off x="11114713" y="5776914"/>
            <a:ext cx="1080120" cy="1080120"/>
          </a:xfrm>
          <a:prstGeom prst="ellipse">
            <a:avLst/>
          </a:prstGeom>
          <a:solidFill>
            <a:srgbClr val="FD4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9"/>
          <p:cNvSpPr/>
          <p:nvPr userDrawn="1"/>
        </p:nvSpPr>
        <p:spPr>
          <a:xfrm>
            <a:off x="10393724" y="6274275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Box 2"/>
          <p:cNvSpPr txBox="1"/>
          <p:nvPr userDrawn="1"/>
        </p:nvSpPr>
        <p:spPr>
          <a:xfrm>
            <a:off x="10880186" y="191558"/>
            <a:ext cx="1547845" cy="523220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2800" kern="1200" baseline="0" dirty="0">
                <a:solidFill>
                  <a:srgbClr val="009BD2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ea typeface="楷体" panose="02010609060101010101" pitchFamily="49" charset="-122"/>
                <a:cs typeface="经典繁仿黑" pitchFamily="49" charset="-122"/>
              </a:rPr>
              <a:t>XJTU</a:t>
            </a:r>
            <a:endParaRPr lang="zh-CN" altLang="en-US" sz="2800" kern="1200" baseline="0" dirty="0">
              <a:solidFill>
                <a:srgbClr val="009BD2"/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ea typeface="楷体" panose="02010609060101010101" pitchFamily="49" charset="-122"/>
              <a:cs typeface="经典繁仿黑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E00DE-1D0E-406F-9691-1E5661B85AA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AFE7D-0E4E-4E7F-88F1-E25C206C2E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7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6.wmf"/><Relationship Id="rId4" Type="http://schemas.openxmlformats.org/officeDocument/2006/relationships/oleObject" Target="../embeddings/oleObject12.bin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tags" Target="../tags/tag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7.jpe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7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wmf"/><Relationship Id="rId19" Type="http://schemas.openxmlformats.org/officeDocument/2006/relationships/vmlDrawing" Target="../drawings/vmlDrawing1.v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12.jpeg"/><Relationship Id="rId16" Type="http://schemas.openxmlformats.org/officeDocument/2006/relationships/image" Target="../media/image11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10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9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8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0" r="119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1300" y="1552048"/>
            <a:ext cx="9144000" cy="413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zh-CN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实验前，</a:t>
            </a:r>
            <a:r>
              <a:rPr lang="zh-CN" altLang="zh-CN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做好</a:t>
            </a:r>
            <a:r>
              <a:rPr lang="zh-CN" altLang="en-US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实验</a:t>
            </a:r>
            <a:r>
              <a:rPr lang="zh-CN" altLang="zh-CN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预习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并</a:t>
            </a:r>
            <a:r>
              <a:rPr lang="zh-CN" altLang="en-US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完成课前</a:t>
            </a:r>
            <a:r>
              <a:rPr lang="zh-CN" altLang="zh-CN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仿真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。</a:t>
            </a:r>
            <a:endParaRPr lang="zh-CN" altLang="zh-CN" sz="3200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实验中，如遇元件故障，请找老师更换备用元件，</a:t>
            </a:r>
            <a:r>
              <a:rPr lang="zh-CN" altLang="en-US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禁止私自拿取其他实验台的元件。</a:t>
            </a:r>
            <a:endParaRPr lang="zh-CN" altLang="en-US" sz="3200" b="1" dirty="0">
              <a:solidFill>
                <a:srgbClr val="FFC000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zh-CN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实验后，</a:t>
            </a:r>
            <a:r>
              <a:rPr lang="zh-CN" altLang="zh-CN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关闭仪器电源</a:t>
            </a:r>
            <a:r>
              <a:rPr lang="zh-CN" altLang="en-US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，</a:t>
            </a:r>
            <a:r>
              <a:rPr lang="zh-CN" altLang="zh-CN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整理好元件和导线，</a:t>
            </a:r>
            <a:r>
              <a:rPr lang="zh-CN" altLang="zh-CN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确认实验台整洁后，方可离开。</a:t>
            </a:r>
            <a:endParaRPr lang="en-US" altLang="zh-CN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  <a:p>
            <a:pPr marL="514350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C0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rPr>
              <a:t>禁止抄袭实验报告。               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65400" y="105838"/>
            <a:ext cx="703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+mn-ea"/>
              </a:rPr>
              <a:t>欢迎各位同学！</a:t>
            </a:r>
            <a:endParaRPr lang="zh-CN" altLang="en-US" sz="8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0" y="5871887"/>
            <a:ext cx="1219200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请大家自觉遵守上述规定，否则将酌情扣除实验分数。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842895" y="536575"/>
            <a:ext cx="5641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问题：电阻和电容是否可以互换位置？</a:t>
            </a:r>
            <a:endParaRPr lang="zh-CN" altLang="en-US" sz="2400" b="1" dirty="0"/>
          </a:p>
        </p:txBody>
      </p:sp>
      <p:graphicFrame>
        <p:nvGraphicFramePr>
          <p:cNvPr id="19" name="Object 104"/>
          <p:cNvGraphicFramePr>
            <a:graphicFrameLocks noChangeAspect="1"/>
          </p:cNvGraphicFramePr>
          <p:nvPr/>
        </p:nvGraphicFramePr>
        <p:xfrm>
          <a:off x="2028461" y="2628627"/>
          <a:ext cx="288300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9" name="Visio" r:id="rId1" imgW="15554325" imgH="8610600" progId="Visio.Drawing.11">
                  <p:embed/>
                </p:oleObj>
              </mc:Choice>
              <mc:Fallback>
                <p:oleObj name="Visio" r:id="rId1" imgW="15554325" imgH="8610600" progId="Visio.Drawing.11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461" y="2628627"/>
                        <a:ext cx="2883005" cy="16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3328670" y="2628900"/>
          <a:ext cx="281940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Equation" r:id="rId3" imgW="5791200" imgH="4267200" progId="Equation.DSMT4">
                  <p:embed/>
                </p:oleObj>
              </mc:Choice>
              <mc:Fallback>
                <p:oleObj name="Equation" r:id="rId3" imgW="5791200" imgH="42672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8670" y="2628900"/>
                        <a:ext cx="281940" cy="225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 descr="示波器接地"/>
          <p:cNvPicPr>
            <a:picLocks noChangeAspect="1"/>
          </p:cNvPicPr>
          <p:nvPr/>
        </p:nvPicPr>
        <p:blipFill rotWithShape="1">
          <a:blip r:embed="rId5"/>
          <a:srcRect t="7213"/>
          <a:stretch>
            <a:fillRect/>
          </a:stretch>
        </p:blipFill>
        <p:spPr>
          <a:xfrm>
            <a:off x="6122399" y="1322070"/>
            <a:ext cx="4041140" cy="4999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" r="-1" b="7778"/>
          <a:stretch>
            <a:fillRect/>
          </a:stretch>
        </p:blipFill>
        <p:spPr>
          <a:xfrm rot="5400000">
            <a:off x="3844422" y="-34422"/>
            <a:ext cx="5087355" cy="6324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84420" y="5812135"/>
            <a:ext cx="3548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相位差测量实验电路连接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8204200" y="535956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9" name="Rectangle 18"/>
          <p:cNvSpPr>
            <a:spLocks noChangeArrowheads="1"/>
          </p:cNvSpPr>
          <p:nvPr/>
        </p:nvSpPr>
        <p:spPr bwMode="auto">
          <a:xfrm>
            <a:off x="9090025" y="57564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08605" y="2359025"/>
            <a:ext cx="6855460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b="1" dirty="0">
                <a:solidFill>
                  <a:srgbClr val="87C313"/>
                </a:solidFill>
              </a:rPr>
              <a:t>元件和仪器介绍</a:t>
            </a:r>
            <a:endParaRPr lang="zh-CN" altLang="en-US" sz="6600" b="1" dirty="0">
              <a:solidFill>
                <a:srgbClr val="87C313"/>
              </a:solidFill>
            </a:endParaRPr>
          </a:p>
        </p:txBody>
      </p:sp>
      <p:sp>
        <p:nvSpPr>
          <p:cNvPr id="37" name="円/楕円 3"/>
          <p:cNvSpPr/>
          <p:nvPr/>
        </p:nvSpPr>
        <p:spPr>
          <a:xfrm>
            <a:off x="3857910" y="3577741"/>
            <a:ext cx="737084" cy="737084"/>
          </a:xfrm>
          <a:prstGeom prst="ellipse">
            <a:avLst/>
          </a:prstGeom>
          <a:solidFill>
            <a:srgbClr val="FD4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11"/>
          <p:cNvSpPr/>
          <p:nvPr/>
        </p:nvSpPr>
        <p:spPr>
          <a:xfrm>
            <a:off x="4972509" y="3577741"/>
            <a:ext cx="737084" cy="737084"/>
          </a:xfrm>
          <a:prstGeom prst="ellipse">
            <a:avLst/>
          </a:prstGeom>
          <a:solidFill>
            <a:srgbClr val="00A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12"/>
          <p:cNvSpPr/>
          <p:nvPr/>
        </p:nvSpPr>
        <p:spPr>
          <a:xfrm>
            <a:off x="6087108" y="3577741"/>
            <a:ext cx="737084" cy="737084"/>
          </a:xfrm>
          <a:prstGeom prst="ellipse">
            <a:avLst/>
          </a:prstGeom>
          <a:solidFill>
            <a:srgbClr val="87C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13"/>
          <p:cNvSpPr/>
          <p:nvPr/>
        </p:nvSpPr>
        <p:spPr>
          <a:xfrm>
            <a:off x="7201706" y="3577741"/>
            <a:ext cx="737084" cy="737084"/>
          </a:xfrm>
          <a:prstGeom prst="ellipse">
            <a:avLst/>
          </a:prstGeom>
          <a:solidFill>
            <a:srgbClr val="B14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 animBg="1"/>
      <p:bldP spid="44" grpId="0" animBg="1"/>
      <p:bldP spid="46" grpId="0" animBg="1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"/>
          <p:cNvSpPr txBox="1"/>
          <p:nvPr/>
        </p:nvSpPr>
        <p:spPr>
          <a:xfrm>
            <a:off x="2752932" y="5141187"/>
            <a:ext cx="1259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面包板</a:t>
            </a:r>
            <a:endParaRPr lang="zh-CN" altLang="en-US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"/>
          <p:cNvSpPr txBox="1"/>
          <p:nvPr/>
        </p:nvSpPr>
        <p:spPr>
          <a:xfrm>
            <a:off x="8015316" y="5056169"/>
            <a:ext cx="206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内部联通方式</a:t>
            </a:r>
            <a:endParaRPr lang="zh-CN" altLang="en-US" sz="2400" b="1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Picture 2" descr="https://iknow-pic.cdn.bcebos.com/8601a18b87d6277f936c0eb428381f30e924fc3b?x-bce-process=image/resize,m_lfit,w_600,h_800,limit_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73" y="1570998"/>
            <a:ext cx="4553176" cy="329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15"/>
          <p:cNvSpPr txBox="1"/>
          <p:nvPr/>
        </p:nvSpPr>
        <p:spPr>
          <a:xfrm>
            <a:off x="2897510" y="367348"/>
            <a:ext cx="2779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面包板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t="2759" r="20591" b="1352"/>
          <a:stretch>
            <a:fillRect/>
          </a:stretch>
        </p:blipFill>
        <p:spPr>
          <a:xfrm rot="16200000">
            <a:off x="1886204" y="1150420"/>
            <a:ext cx="2732557" cy="48488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1959344" y="166181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电容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715441" y="4983819"/>
            <a:ext cx="371132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>
              <a:lnSpc>
                <a:spcPct val="90000"/>
              </a:lnSpc>
              <a:defRPr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 = 10 * 10</a:t>
            </a:r>
            <a:r>
              <a:rPr lang="en-US" altLang="zh-CN" sz="24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pF= 1 </a:t>
            </a:r>
            <a:r>
              <a:rPr lang="el-GR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35994" y="166308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电阻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908417" y="166308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万用表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15"/>
          <p:cNvSpPr txBox="1"/>
          <p:nvPr/>
        </p:nvSpPr>
        <p:spPr>
          <a:xfrm>
            <a:off x="2897509" y="367348"/>
            <a:ext cx="5986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电阻、电容和万用表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27279" r="3789" b="12817"/>
          <a:stretch>
            <a:fillRect/>
          </a:stretch>
        </p:blipFill>
        <p:spPr>
          <a:xfrm>
            <a:off x="919197" y="2285495"/>
            <a:ext cx="2880511" cy="2449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" t="29737" r="3626" b="14128"/>
          <a:stretch>
            <a:fillRect/>
          </a:stretch>
        </p:blipFill>
        <p:spPr>
          <a:xfrm rot="16200000">
            <a:off x="7875338" y="2674918"/>
            <a:ext cx="3779941" cy="30010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9" t="24862" r="25077" b="19021"/>
          <a:stretch>
            <a:fillRect/>
          </a:stretch>
        </p:blipFill>
        <p:spPr>
          <a:xfrm>
            <a:off x="4583234" y="2285495"/>
            <a:ext cx="2898000" cy="24470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5"/>
          <p:cNvSpPr txBox="1"/>
          <p:nvPr/>
        </p:nvSpPr>
        <p:spPr>
          <a:xfrm>
            <a:off x="2897510" y="367348"/>
            <a:ext cx="363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信号发生器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16052"/>
          <a:stretch>
            <a:fillRect/>
          </a:stretch>
        </p:blipFill>
        <p:spPr>
          <a:xfrm>
            <a:off x="113030" y="1787525"/>
            <a:ext cx="8214995" cy="3914775"/>
          </a:xfrm>
          <a:prstGeom prst="rect">
            <a:avLst/>
          </a:prstGeom>
        </p:spPr>
      </p:pic>
      <p:sp>
        <p:nvSpPr>
          <p:cNvPr id="2" name="椭圆形标注 1"/>
          <p:cNvSpPr/>
          <p:nvPr/>
        </p:nvSpPr>
        <p:spPr>
          <a:xfrm>
            <a:off x="4646295" y="2186305"/>
            <a:ext cx="559435" cy="342900"/>
          </a:xfrm>
          <a:prstGeom prst="wedgeEllipseCallout">
            <a:avLst>
              <a:gd name="adj1" fmla="val 92224"/>
              <a:gd name="adj2" fmla="val -130555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69530" y="1164680"/>
            <a:ext cx="19392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、打开电源；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7326630" y="2133600"/>
            <a:ext cx="1016000" cy="723900"/>
          </a:xfrm>
          <a:prstGeom prst="wedgeEllipseCallout">
            <a:avLst>
              <a:gd name="adj1" fmla="val 27937"/>
              <a:gd name="adj2" fmla="val -149736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97275" y="3598228"/>
            <a:ext cx="181927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、选择通道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CH1\Pulse</a:t>
            </a: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5866130" y="3698875"/>
            <a:ext cx="1460500" cy="342900"/>
          </a:xfrm>
          <a:prstGeom prst="wedgeEllipseCallout">
            <a:avLst>
              <a:gd name="adj1" fmla="val -96349"/>
              <a:gd name="adj2" fmla="val -4629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35930" y="1527175"/>
            <a:ext cx="24758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、设置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CH1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波形；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椭圆形标注 24"/>
          <p:cNvSpPr/>
          <p:nvPr/>
        </p:nvSpPr>
        <p:spPr>
          <a:xfrm>
            <a:off x="4646295" y="2941320"/>
            <a:ext cx="559435" cy="342900"/>
          </a:xfrm>
          <a:prstGeom prst="wedgeEllipseCallout">
            <a:avLst>
              <a:gd name="adj1" fmla="val 92224"/>
              <a:gd name="adj2" fmla="val -130555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535930" y="2296160"/>
            <a:ext cx="19392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、设置幅值；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椭圆形标注 26"/>
          <p:cNvSpPr/>
          <p:nvPr/>
        </p:nvSpPr>
        <p:spPr>
          <a:xfrm>
            <a:off x="4646295" y="2563495"/>
            <a:ext cx="559435" cy="342900"/>
          </a:xfrm>
          <a:prstGeom prst="wedgeEllipseCallout">
            <a:avLst>
              <a:gd name="adj1" fmla="val -123439"/>
              <a:gd name="adj2" fmla="val -141666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627630" y="1734820"/>
            <a:ext cx="19392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、设置频率；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椭圆形标注 28"/>
          <p:cNvSpPr/>
          <p:nvPr/>
        </p:nvSpPr>
        <p:spPr>
          <a:xfrm>
            <a:off x="5866130" y="4041775"/>
            <a:ext cx="1460500" cy="342900"/>
          </a:xfrm>
          <a:prstGeom prst="wedgeEllipseCallout">
            <a:avLst>
              <a:gd name="adj1" fmla="val -71131"/>
              <a:gd name="adj2" fmla="val 143518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342005" y="4598036"/>
            <a:ext cx="186372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、输出开关；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15"/>
          <p:cNvSpPr txBox="1"/>
          <p:nvPr/>
        </p:nvSpPr>
        <p:spPr>
          <a:xfrm>
            <a:off x="1421130" y="5969000"/>
            <a:ext cx="8606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注意：实验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通道输出波形，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pulse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通道仅可输出方波。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15" y="1968342"/>
            <a:ext cx="2444829" cy="325977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864600" y="479742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红：正端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20300" y="4355555"/>
            <a:ext cx="153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黑：接地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9215120" y="5259903"/>
            <a:ext cx="234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信号发生器连接线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5"/>
          <p:cNvSpPr txBox="1"/>
          <p:nvPr/>
        </p:nvSpPr>
        <p:spPr>
          <a:xfrm>
            <a:off x="2897504" y="367665"/>
            <a:ext cx="7028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信号发生器设置波形频率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6700" y="2362248"/>
            <a:ext cx="26479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设置频率：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选择频率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FREQ 2.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输入数值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选择单位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Hz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21778" r="2111" b="4148"/>
          <a:stretch>
            <a:fillRect/>
          </a:stretch>
        </p:blipFill>
        <p:spPr>
          <a:xfrm>
            <a:off x="3370580" y="1414958"/>
            <a:ext cx="8554720" cy="5080000"/>
          </a:xfrm>
          <a:prstGeom prst="rect">
            <a:avLst/>
          </a:prstGeom>
        </p:spPr>
      </p:pic>
      <p:sp>
        <p:nvSpPr>
          <p:cNvPr id="6" name="椭圆形标注 26"/>
          <p:cNvSpPr/>
          <p:nvPr/>
        </p:nvSpPr>
        <p:spPr>
          <a:xfrm>
            <a:off x="9580880" y="2377031"/>
            <a:ext cx="1137920" cy="823417"/>
          </a:xfrm>
          <a:prstGeom prst="wedgeEllipseCallout">
            <a:avLst>
              <a:gd name="adj1" fmla="val 3347"/>
              <a:gd name="adj2" fmla="val -123158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71330" y="1414958"/>
            <a:ext cx="193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输入数值；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椭圆形标注 26"/>
          <p:cNvSpPr/>
          <p:nvPr/>
        </p:nvSpPr>
        <p:spPr>
          <a:xfrm>
            <a:off x="8179117" y="2262683"/>
            <a:ext cx="559435" cy="342900"/>
          </a:xfrm>
          <a:prstGeom prst="wedgeEllipseCallout">
            <a:avLst>
              <a:gd name="adj1" fmla="val -123439"/>
              <a:gd name="adj2" fmla="val -141666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60452" y="1434008"/>
            <a:ext cx="193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选择频率；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椭圆形标注 26"/>
          <p:cNvSpPr/>
          <p:nvPr/>
        </p:nvSpPr>
        <p:spPr>
          <a:xfrm>
            <a:off x="5941694" y="3837482"/>
            <a:ext cx="559435" cy="1031617"/>
          </a:xfrm>
          <a:prstGeom prst="wedgeEllipseCallout">
            <a:avLst>
              <a:gd name="adj1" fmla="val -88932"/>
              <a:gd name="adj2" fmla="val 18669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58310" y="4468990"/>
            <a:ext cx="193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选择单位；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5"/>
          <p:cNvSpPr txBox="1"/>
          <p:nvPr/>
        </p:nvSpPr>
        <p:spPr>
          <a:xfrm>
            <a:off x="2897504" y="367665"/>
            <a:ext cx="6774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信号发生器设置波形幅值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266700" y="2057400"/>
            <a:ext cx="2915285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设置幅值：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选择“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AMPL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输入数值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输入单位</a:t>
            </a:r>
            <a:r>
              <a:rPr lang="en-US" altLang="zh-CN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Vpp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22814" r="1000" b="12693"/>
          <a:stretch>
            <a:fillRect/>
          </a:stretch>
        </p:blipFill>
        <p:spPr>
          <a:xfrm>
            <a:off x="3373120" y="1449554"/>
            <a:ext cx="8321040" cy="4422926"/>
          </a:xfrm>
          <a:prstGeom prst="rect">
            <a:avLst/>
          </a:prstGeom>
        </p:spPr>
      </p:pic>
      <p:sp>
        <p:nvSpPr>
          <p:cNvPr id="10" name="椭圆形标注 26"/>
          <p:cNvSpPr/>
          <p:nvPr/>
        </p:nvSpPr>
        <p:spPr>
          <a:xfrm>
            <a:off x="9580880" y="2377031"/>
            <a:ext cx="1137920" cy="823417"/>
          </a:xfrm>
          <a:prstGeom prst="wedgeEllipseCallout">
            <a:avLst>
              <a:gd name="adj1" fmla="val 3347"/>
              <a:gd name="adj2" fmla="val -123158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371330" y="1414958"/>
            <a:ext cx="193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输入数值；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椭圆形标注 26"/>
          <p:cNvSpPr/>
          <p:nvPr/>
        </p:nvSpPr>
        <p:spPr>
          <a:xfrm>
            <a:off x="8059419" y="2580382"/>
            <a:ext cx="559435" cy="342900"/>
          </a:xfrm>
          <a:prstGeom prst="wedgeEllipseCallout">
            <a:avLst>
              <a:gd name="adj1" fmla="val -123439"/>
              <a:gd name="adj2" fmla="val -141666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160452" y="1434008"/>
            <a:ext cx="193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选择幅值；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椭圆形标注 26"/>
          <p:cNvSpPr/>
          <p:nvPr/>
        </p:nvSpPr>
        <p:spPr>
          <a:xfrm>
            <a:off x="6974205" y="3732923"/>
            <a:ext cx="559435" cy="1031617"/>
          </a:xfrm>
          <a:prstGeom prst="wedgeEllipseCallout">
            <a:avLst>
              <a:gd name="adj1" fmla="val -88932"/>
              <a:gd name="adj2" fmla="val 18669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290821" y="4364431"/>
            <a:ext cx="193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选择单位；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15852" r="889" b="23408"/>
          <a:stretch>
            <a:fillRect/>
          </a:stretch>
        </p:blipFill>
        <p:spPr>
          <a:xfrm>
            <a:off x="2987040" y="1432560"/>
            <a:ext cx="8900160" cy="4165600"/>
          </a:xfrm>
          <a:prstGeom prst="rect">
            <a:avLst/>
          </a:prstGeom>
        </p:spPr>
      </p:pic>
      <p:sp>
        <p:nvSpPr>
          <p:cNvPr id="4" name="文本框 15"/>
          <p:cNvSpPr txBox="1"/>
          <p:nvPr/>
        </p:nvSpPr>
        <p:spPr>
          <a:xfrm>
            <a:off x="2897505" y="367665"/>
            <a:ext cx="57696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信号发生器开启输出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3040" y="2259746"/>
            <a:ext cx="625856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单击输出按钮。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形标注 26"/>
          <p:cNvSpPr/>
          <p:nvPr/>
        </p:nvSpPr>
        <p:spPr>
          <a:xfrm>
            <a:off x="9406254" y="3766363"/>
            <a:ext cx="559435" cy="342900"/>
          </a:xfrm>
          <a:prstGeom prst="wedgeEllipseCallout">
            <a:avLst>
              <a:gd name="adj1" fmla="val -39897"/>
              <a:gd name="adj2" fmla="val 136852"/>
            </a:avLst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722870" y="4397870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单击输出按钮；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580005" y="1818005"/>
            <a:ext cx="2602230" cy="3469640"/>
            <a:chOff x="5348" y="2940"/>
            <a:chExt cx="4098" cy="546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" y="2940"/>
              <a:ext cx="4099" cy="5465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5417" y="7602"/>
              <a:ext cx="1980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红：正端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963035" y="4278869"/>
            <a:ext cx="153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黑：接地</a:t>
            </a:r>
            <a:endParaRPr lang="zh-CN" altLang="en-US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623779" y="5380463"/>
            <a:ext cx="282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信号发生器连接线</a:t>
            </a:r>
            <a:endParaRPr lang="zh-CN" altLang="en-US" sz="2400" b="1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758940" y="1786255"/>
            <a:ext cx="2603500" cy="3549015"/>
            <a:chOff x="9823" y="2938"/>
            <a:chExt cx="4100" cy="558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" y="2938"/>
              <a:ext cx="4100" cy="546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0324" y="7897"/>
              <a:ext cx="1980" cy="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正端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497405" y="4726204"/>
            <a:ext cx="153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接地</a:t>
            </a:r>
            <a:endParaRPr lang="zh-CN" altLang="en-US" sz="20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6961975" y="5380407"/>
            <a:ext cx="282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示波器连接线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842895" y="536575"/>
            <a:ext cx="5641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认识稳压源和示波器连接线</a:t>
            </a:r>
            <a:endParaRPr lang="zh-CN" altLang="en-US"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41909" y="367348"/>
            <a:ext cx="4043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实验验收内容</a:t>
            </a:r>
            <a:endParaRPr lang="zh-CN" altLang="en-US" sz="4000" b="1" dirty="0">
              <a:solidFill>
                <a:srgbClr val="00AC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47942" y="986186"/>
            <a:ext cx="5626157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实验原始数据；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手机拍摄的示波器波形。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2"/>
          <p:cNvSpPr txBox="1"/>
          <p:nvPr/>
        </p:nvSpPr>
        <p:spPr>
          <a:xfrm>
            <a:off x="2503809" y="2272348"/>
            <a:ext cx="4043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实验报告要求</a:t>
            </a:r>
            <a:endParaRPr lang="zh-CN" altLang="en-US" sz="4000" b="1" dirty="0">
              <a:solidFill>
                <a:srgbClr val="00AC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3035242" y="2980086"/>
            <a:ext cx="814075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字迹清楚，完成报告册上所有内容。图形用计算机绘制或手动绘制均可，需粘贴在对应位置。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2503809" y="4321510"/>
            <a:ext cx="4043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如何交报告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2959042" y="4953048"/>
            <a:ext cx="7340657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每次实验课前，交上一次实验报告。忘记带的同学可交至西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228/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西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房间或下次课补交。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lenovo\Desktop\示波器1.jpg"/>
          <p:cNvPicPr>
            <a:picLocks noChangeAspect="1" noChangeArrowheads="1"/>
          </p:cNvPicPr>
          <p:nvPr/>
        </p:nvPicPr>
        <p:blipFill>
          <a:blip r:embed="rId1"/>
          <a:srcRect t="11481" b="27778"/>
          <a:stretch>
            <a:fillRect/>
          </a:stretch>
        </p:blipFill>
        <p:spPr bwMode="auto">
          <a:xfrm>
            <a:off x="1890940" y="-88900"/>
            <a:ext cx="9307286" cy="5653314"/>
          </a:xfrm>
          <a:prstGeom prst="rect">
            <a:avLst/>
          </a:prstGeom>
          <a:noFill/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127127" y="4989740"/>
          <a:ext cx="9956799" cy="1738951"/>
        </p:xfrm>
        <a:graphic>
          <a:graphicData uri="http://schemas.openxmlformats.org/drawingml/2006/table">
            <a:tbl>
              <a:tblPr/>
              <a:tblGrid>
                <a:gridCol w="1423692"/>
                <a:gridCol w="1783127"/>
                <a:gridCol w="2201802"/>
                <a:gridCol w="2274089"/>
                <a:gridCol w="2274089"/>
              </a:tblGrid>
              <a:tr h="384917">
                <a:tc rowSpan="2"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正弦信号参数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示波器对应旋钮读数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示波器波形显示所占格数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cPr/>
                </a:tc>
              </a:tr>
              <a:tr h="769834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垂直档位（</a:t>
                      </a:r>
                      <a:r>
                        <a:rPr lang="en-US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V/DIV</a:t>
                      </a: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）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水平档位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（</a:t>
                      </a:r>
                      <a:r>
                        <a:rPr lang="en-US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TIME/DIV</a:t>
                      </a: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）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垂直方向所占格数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水平方向所占格数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97045"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4</a:t>
                      </a: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Vpp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，100Hz</a:t>
                      </a:r>
                      <a:endParaRPr lang="en-US" sz="2000" b="1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8204200" y="535956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9" name="Rectangle 18"/>
          <p:cNvSpPr>
            <a:spLocks noChangeArrowheads="1"/>
          </p:cNvSpPr>
          <p:nvPr/>
        </p:nvSpPr>
        <p:spPr bwMode="auto">
          <a:xfrm>
            <a:off x="9090025" y="57564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67026" y="2260991"/>
            <a:ext cx="77131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 err="1">
                <a:solidFill>
                  <a:srgbClr val="87C313"/>
                </a:solidFill>
              </a:rPr>
              <a:t>Multisim</a:t>
            </a:r>
            <a:r>
              <a:rPr lang="zh-CN" altLang="en-US" sz="6600" b="1" dirty="0">
                <a:solidFill>
                  <a:srgbClr val="87C313"/>
                </a:solidFill>
              </a:rPr>
              <a:t>使用介绍</a:t>
            </a:r>
            <a:endParaRPr lang="zh-CN" altLang="en-US" sz="6600" b="1" dirty="0">
              <a:solidFill>
                <a:srgbClr val="87C313"/>
              </a:solidFill>
            </a:endParaRPr>
          </a:p>
        </p:txBody>
      </p:sp>
      <p:sp>
        <p:nvSpPr>
          <p:cNvPr id="37" name="円/楕円 3"/>
          <p:cNvSpPr/>
          <p:nvPr/>
        </p:nvSpPr>
        <p:spPr>
          <a:xfrm>
            <a:off x="3857910" y="3577741"/>
            <a:ext cx="737084" cy="737084"/>
          </a:xfrm>
          <a:prstGeom prst="ellipse">
            <a:avLst/>
          </a:prstGeom>
          <a:solidFill>
            <a:srgbClr val="FD4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円/楕円 11"/>
          <p:cNvSpPr/>
          <p:nvPr/>
        </p:nvSpPr>
        <p:spPr>
          <a:xfrm>
            <a:off x="4972509" y="3577741"/>
            <a:ext cx="737084" cy="737084"/>
          </a:xfrm>
          <a:prstGeom prst="ellipse">
            <a:avLst/>
          </a:prstGeom>
          <a:solidFill>
            <a:srgbClr val="00A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12"/>
          <p:cNvSpPr/>
          <p:nvPr/>
        </p:nvSpPr>
        <p:spPr>
          <a:xfrm>
            <a:off x="6087108" y="3577741"/>
            <a:ext cx="737084" cy="737084"/>
          </a:xfrm>
          <a:prstGeom prst="ellipse">
            <a:avLst/>
          </a:prstGeom>
          <a:solidFill>
            <a:srgbClr val="87C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円/楕円 13"/>
          <p:cNvSpPr/>
          <p:nvPr/>
        </p:nvSpPr>
        <p:spPr>
          <a:xfrm>
            <a:off x="7201706" y="3577741"/>
            <a:ext cx="737084" cy="737084"/>
          </a:xfrm>
          <a:prstGeom prst="ellipse">
            <a:avLst/>
          </a:prstGeom>
          <a:solidFill>
            <a:srgbClr val="B14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 animBg="1"/>
      <p:bldP spid="44" grpId="0" animBg="1"/>
      <p:bldP spid="46" grpId="0" animBg="1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7382" y="179594"/>
            <a:ext cx="10515600" cy="88541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+mn-ea"/>
                <a:ea typeface="+mn-ea"/>
              </a:rPr>
              <a:t>1.Multisim</a:t>
            </a:r>
            <a:r>
              <a:rPr lang="zh-CN" altLang="en-US" sz="3200" dirty="0">
                <a:latin typeface="+mn-ea"/>
                <a:ea typeface="+mn-ea"/>
              </a:rPr>
              <a:t>电路仿真的步骤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3638" y="957892"/>
            <a:ext cx="10959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）建立仿真电路</a:t>
            </a:r>
            <a:endParaRPr lang="en-US" altLang="zh-CN" sz="2400" b="1" dirty="0"/>
          </a:p>
          <a:p>
            <a:pPr marL="720090">
              <a:lnSpc>
                <a:spcPct val="150000"/>
              </a:lnSpc>
            </a:pPr>
            <a:r>
              <a:rPr lang="en-US" altLang="zh-CN" sz="2400" b="1" dirty="0"/>
              <a:t>1</a:t>
            </a:r>
            <a:r>
              <a:rPr lang="zh-CN" altLang="en-US" sz="2400" b="1" dirty="0"/>
              <a:t>）双击桌面“</a:t>
            </a:r>
            <a:r>
              <a:rPr lang="en-US" altLang="zh-CN" sz="2400" b="1" dirty="0"/>
              <a:t>Multisim14.1</a:t>
            </a:r>
            <a:r>
              <a:rPr lang="zh-CN" altLang="en-US" sz="2400" b="1" dirty="0"/>
              <a:t>”图标打开软件。</a:t>
            </a:r>
            <a:endParaRPr lang="en-US" altLang="zh-CN" sz="2400" b="1" dirty="0"/>
          </a:p>
          <a:p>
            <a:pPr marL="720090">
              <a:lnSpc>
                <a:spcPct val="150000"/>
              </a:lnSpc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）放置元器件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 菜单栏选择</a:t>
            </a:r>
            <a:r>
              <a:rPr lang="en-US" altLang="zh-CN" sz="2400" b="1" dirty="0"/>
              <a:t>Place → Component</a:t>
            </a:r>
            <a:r>
              <a:rPr lang="zh-CN" altLang="en-US" sz="2400" b="1" dirty="0"/>
              <a:t>，打开</a:t>
            </a:r>
            <a:r>
              <a:rPr lang="en-US" altLang="zh-CN" sz="2400" b="1" dirty="0"/>
              <a:t>Select a Component</a:t>
            </a:r>
            <a:r>
              <a:rPr lang="zh-CN" altLang="en-US" sz="2400" b="1" dirty="0"/>
              <a:t>对话框</a:t>
            </a:r>
            <a:endParaRPr lang="en-US" altLang="zh-CN" sz="2400" b="1" dirty="0"/>
          </a:p>
          <a:p>
            <a:pPr marL="720090"/>
            <a:r>
              <a:rPr lang="en-US" altLang="zh-CN" sz="2400" dirty="0"/>
              <a:t>     </a:t>
            </a:r>
            <a:endParaRPr lang="zh-CN" altLang="en-US" sz="2400" dirty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05664" y="3239597"/>
            <a:ext cx="649605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图片 5"/>
          <p:cNvPicPr/>
          <p:nvPr/>
        </p:nvPicPr>
        <p:blipFill>
          <a:blip r:embed="rId2"/>
          <a:srcRect r="17581"/>
          <a:stretch>
            <a:fillRect/>
          </a:stretch>
        </p:blipFill>
        <p:spPr>
          <a:xfrm>
            <a:off x="8057321" y="808383"/>
            <a:ext cx="1219200" cy="1334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1030354" y="6349999"/>
            <a:ext cx="2759766" cy="507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latin typeface="+mn-ea"/>
                <a:cs typeface="+mj-cs"/>
              </a:rPr>
              <a:t>相位差测量仿真电路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" y="3328670"/>
            <a:ext cx="3424555" cy="30213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323028" y="982571"/>
            <a:ext cx="111307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90">
              <a:lnSpc>
                <a:spcPct val="150000"/>
              </a:lnSpc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）放置元器件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 放置电阻</a:t>
            </a:r>
            <a:endParaRPr lang="en-US" altLang="zh-CN" sz="2400" b="1" dirty="0"/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/>
              <a:t>  </a:t>
            </a:r>
            <a:r>
              <a:rPr lang="en-US" altLang="zh-CN" sz="2000" b="1" dirty="0">
                <a:solidFill>
                  <a:srgbClr val="0000CC"/>
                </a:solidFill>
              </a:rPr>
              <a:t>Group</a:t>
            </a:r>
            <a:r>
              <a:rPr lang="zh-CN" altLang="en-US" sz="2000" b="1" dirty="0">
                <a:solidFill>
                  <a:srgbClr val="0000CC"/>
                </a:solidFill>
              </a:rPr>
              <a:t>栏选择“</a:t>
            </a:r>
            <a:r>
              <a:rPr lang="en-US" altLang="zh-CN" sz="2000" b="1" dirty="0">
                <a:solidFill>
                  <a:srgbClr val="0000CC"/>
                </a:solidFill>
              </a:rPr>
              <a:t>Basic</a:t>
            </a:r>
            <a:r>
              <a:rPr lang="zh-CN" altLang="en-US" sz="2000" b="1" dirty="0">
                <a:solidFill>
                  <a:srgbClr val="0000CC"/>
                </a:solidFill>
              </a:rPr>
              <a:t>”</a:t>
            </a:r>
            <a:endParaRPr lang="en-US" altLang="zh-CN" sz="2000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CC"/>
                </a:solidFill>
              </a:rPr>
              <a:t>  Family</a:t>
            </a:r>
            <a:r>
              <a:rPr lang="zh-CN" altLang="en-US" sz="2000" b="1" dirty="0">
                <a:solidFill>
                  <a:srgbClr val="0000CC"/>
                </a:solidFill>
              </a:rPr>
              <a:t>栏选择“</a:t>
            </a:r>
            <a:r>
              <a:rPr lang="en-US" altLang="zh-CN" sz="2000" b="1" dirty="0">
                <a:solidFill>
                  <a:srgbClr val="0000CC"/>
                </a:solidFill>
              </a:rPr>
              <a:t>RESISTOR</a:t>
            </a:r>
            <a:r>
              <a:rPr lang="zh-CN" altLang="en-US" sz="2000" b="1" dirty="0">
                <a:solidFill>
                  <a:srgbClr val="0000CC"/>
                </a:solidFill>
              </a:rPr>
              <a:t>”</a:t>
            </a:r>
            <a:endParaRPr lang="en-US" altLang="zh-CN" sz="2000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CC"/>
                </a:solidFill>
              </a:rPr>
              <a:t>  Component</a:t>
            </a:r>
            <a:r>
              <a:rPr lang="zh-CN" altLang="en-US" sz="2000" b="1" dirty="0">
                <a:solidFill>
                  <a:srgbClr val="0000CC"/>
                </a:solidFill>
              </a:rPr>
              <a:t>栏选择“</a:t>
            </a:r>
            <a:r>
              <a:rPr lang="en-US" altLang="zh-CN" sz="2000" b="1" dirty="0">
                <a:solidFill>
                  <a:srgbClr val="0000CC"/>
                </a:solidFill>
              </a:rPr>
              <a:t>1k</a:t>
            </a:r>
            <a:r>
              <a:rPr lang="zh-CN" altLang="en-US" sz="2000" b="1" dirty="0">
                <a:solidFill>
                  <a:srgbClr val="0000CC"/>
                </a:solidFill>
              </a:rPr>
              <a:t>”</a:t>
            </a:r>
            <a:endParaRPr lang="en-US" altLang="zh-CN" sz="2000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CC"/>
                </a:solidFill>
              </a:rPr>
              <a:t>  单击“</a:t>
            </a:r>
            <a:r>
              <a:rPr lang="en-US" altLang="zh-CN" sz="2000" b="1" dirty="0">
                <a:solidFill>
                  <a:srgbClr val="0000CC"/>
                </a:solidFill>
              </a:rPr>
              <a:t>OK</a:t>
            </a:r>
            <a:r>
              <a:rPr lang="zh-CN" altLang="en-US" sz="2000" b="1" dirty="0">
                <a:solidFill>
                  <a:srgbClr val="0000CC"/>
                </a:solidFill>
              </a:rPr>
              <a:t>”</a:t>
            </a:r>
            <a:endParaRPr lang="en-US" altLang="zh-CN" sz="2000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CC"/>
                </a:solidFill>
              </a:rPr>
              <a:t>  在绘图桌面单击即可放置电阻</a:t>
            </a:r>
            <a:endParaRPr lang="en-US" altLang="zh-CN" sz="2000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CC"/>
                </a:solidFill>
              </a:rPr>
              <a:t>  右键单击电阻</a:t>
            </a:r>
            <a:endParaRPr lang="en-US" altLang="zh-CN" sz="2000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CC"/>
                </a:solidFill>
              </a:rPr>
              <a:t>  选择“</a:t>
            </a:r>
            <a:r>
              <a:rPr lang="en-US" altLang="zh-CN" sz="2000" b="1" dirty="0">
                <a:solidFill>
                  <a:srgbClr val="0000CC"/>
                </a:solidFill>
              </a:rPr>
              <a:t>Rotate 90° Clockwise</a:t>
            </a:r>
            <a:r>
              <a:rPr lang="zh-CN" altLang="en-US" sz="2000" b="1" dirty="0">
                <a:solidFill>
                  <a:srgbClr val="0000CC"/>
                </a:solidFill>
              </a:rPr>
              <a:t>”旋转</a:t>
            </a:r>
            <a:endParaRPr lang="en-US" altLang="zh-CN" sz="2000" b="1" dirty="0">
              <a:solidFill>
                <a:srgbClr val="0000CC"/>
              </a:solidFill>
            </a:endParaRPr>
          </a:p>
          <a:p>
            <a:pPr marL="720090"/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89282" y="179594"/>
            <a:ext cx="10515600" cy="88541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n-ea"/>
                <a:ea typeface="+mn-ea"/>
              </a:rPr>
              <a:t>1. </a:t>
            </a:r>
            <a:r>
              <a:rPr lang="en-US" altLang="zh-CN" sz="3200" b="1" dirty="0" err="1">
                <a:latin typeface="+mn-ea"/>
                <a:ea typeface="+mn-ea"/>
              </a:rPr>
              <a:t>Multisim</a:t>
            </a:r>
            <a:r>
              <a:rPr lang="zh-CN" altLang="en-US" sz="3200" b="1" dirty="0">
                <a:latin typeface="+mn-ea"/>
                <a:ea typeface="+mn-ea"/>
              </a:rPr>
              <a:t>电路仿真的步骤</a:t>
            </a:r>
            <a:endParaRPr lang="zh-CN" altLang="en-US" sz="3200" b="1" dirty="0">
              <a:latin typeface="+mn-ea"/>
              <a:ea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504407" y="2400300"/>
            <a:ext cx="6890793" cy="6678613"/>
            <a:chOff x="5517107" y="2400300"/>
            <a:chExt cx="6890793" cy="6678613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5517107" y="2400300"/>
              <a:ext cx="6890793" cy="6678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矩形 12"/>
            <p:cNvSpPr/>
            <p:nvPr/>
          </p:nvSpPr>
          <p:spPr>
            <a:xfrm>
              <a:off x="5617584" y="3177988"/>
              <a:ext cx="1775011" cy="39803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644775" y="6062680"/>
              <a:ext cx="1775011" cy="2061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524375" y="3548080"/>
              <a:ext cx="1775011" cy="2061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497129" y="2812078"/>
              <a:ext cx="859971" cy="21233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12800" y="6109037"/>
            <a:ext cx="430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注意：</a:t>
            </a:r>
            <a:r>
              <a:rPr lang="zh-CN" altLang="en-US" sz="2000" dirty="0"/>
              <a:t>也可以选择任意阻值电阻，然后在原理图窗口中修改电阻阻值。</a:t>
            </a:r>
            <a:endParaRPr lang="zh-CN" alt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1785600" y="2452899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4</a:t>
            </a:r>
            <a:endParaRPr lang="zh-CN" altLang="en-US" sz="2400" dirty="0">
              <a:solidFill>
                <a:srgbClr val="FF0000"/>
              </a:solidFill>
              <a:latin typeface="Meiryo" pitchFamily="34" charset="-128"/>
              <a:ea typeface="Meiryo" pitchFamily="34" charset="-128"/>
              <a:cs typeface="Meiryo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36861" y="3120562"/>
            <a:ext cx="406400" cy="468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3714" y="5689586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5829" y="2808500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1</a:t>
            </a:r>
            <a:endParaRPr lang="zh-CN" altLang="en-US" sz="2400" dirty="0">
              <a:solidFill>
                <a:srgbClr val="FF0000"/>
              </a:solidFill>
              <a:latin typeface="Meiryo" pitchFamily="34" charset="-128"/>
              <a:ea typeface="Meiryo" pitchFamily="34" charset="-128"/>
              <a:cs typeface="Meiryo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0795" y="1254125"/>
            <a:ext cx="6362700" cy="50196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323028" y="982571"/>
            <a:ext cx="9258748" cy="3553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90">
              <a:lnSpc>
                <a:spcPct val="150000"/>
              </a:lnSpc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）放置元器件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 放置电容</a:t>
            </a:r>
            <a:endParaRPr lang="en-US" altLang="zh-CN" sz="2400" b="1" dirty="0"/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CC"/>
                </a:solidFill>
              </a:rPr>
              <a:t>  Group</a:t>
            </a:r>
            <a:r>
              <a:rPr lang="zh-CN" altLang="en-US" b="1" dirty="0">
                <a:solidFill>
                  <a:srgbClr val="0000CC"/>
                </a:solidFill>
              </a:rPr>
              <a:t>栏选择“</a:t>
            </a:r>
            <a:r>
              <a:rPr lang="en-US" altLang="zh-CN" b="1" dirty="0">
                <a:solidFill>
                  <a:srgbClr val="0000CC"/>
                </a:solidFill>
              </a:rPr>
              <a:t>Basic</a:t>
            </a:r>
            <a:r>
              <a:rPr lang="zh-CN" altLang="en-US" b="1" dirty="0">
                <a:solidFill>
                  <a:srgbClr val="0000CC"/>
                </a:solidFill>
              </a:rPr>
              <a:t>”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CC"/>
                </a:solidFill>
              </a:rPr>
              <a:t>  Family</a:t>
            </a:r>
            <a:r>
              <a:rPr lang="zh-CN" altLang="en-US" b="1" dirty="0">
                <a:solidFill>
                  <a:srgbClr val="0000CC"/>
                </a:solidFill>
              </a:rPr>
              <a:t>栏选择“</a:t>
            </a:r>
            <a:r>
              <a:rPr lang="en-US" altLang="zh-CN" b="1" dirty="0">
                <a:solidFill>
                  <a:srgbClr val="0000CC"/>
                </a:solidFill>
              </a:rPr>
              <a:t>CAPACITOR</a:t>
            </a:r>
            <a:r>
              <a:rPr lang="zh-CN" altLang="en-US" b="1" dirty="0">
                <a:solidFill>
                  <a:srgbClr val="0000CC"/>
                </a:solidFill>
              </a:rPr>
              <a:t>”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CC"/>
                </a:solidFill>
              </a:rPr>
              <a:t>  Component</a:t>
            </a:r>
            <a:r>
              <a:rPr lang="zh-CN" altLang="en-US" b="1" dirty="0">
                <a:solidFill>
                  <a:srgbClr val="0000CC"/>
                </a:solidFill>
              </a:rPr>
              <a:t>栏选择“</a:t>
            </a:r>
            <a:r>
              <a:rPr lang="en-US" altLang="zh-CN" b="1" dirty="0">
                <a:solidFill>
                  <a:srgbClr val="0000CC"/>
                </a:solidFill>
              </a:rPr>
              <a:t>1u</a:t>
            </a:r>
            <a:r>
              <a:rPr lang="zh-CN" altLang="en-US" b="1" dirty="0">
                <a:solidFill>
                  <a:srgbClr val="0000CC"/>
                </a:solidFill>
              </a:rPr>
              <a:t>”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单击“</a:t>
            </a:r>
            <a:r>
              <a:rPr lang="en-US" altLang="zh-CN" b="1" dirty="0">
                <a:solidFill>
                  <a:srgbClr val="0000CC"/>
                </a:solidFill>
              </a:rPr>
              <a:t>OK</a:t>
            </a:r>
            <a:r>
              <a:rPr lang="zh-CN" altLang="en-US" b="1" dirty="0">
                <a:solidFill>
                  <a:srgbClr val="0000CC"/>
                </a:solidFill>
              </a:rPr>
              <a:t>”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在绘图桌面单击即可放置电容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/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6582" y="179594"/>
            <a:ext cx="10515600" cy="88541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n-ea"/>
                <a:ea typeface="+mn-ea"/>
              </a:rPr>
              <a:t>1.Multisim</a:t>
            </a:r>
            <a:r>
              <a:rPr lang="zh-CN" altLang="en-US" sz="3200" b="1" dirty="0">
                <a:latin typeface="+mn-ea"/>
                <a:ea typeface="+mn-ea"/>
              </a:rPr>
              <a:t>电路仿真的步骤</a:t>
            </a:r>
            <a:endParaRPr lang="zh-CN" altLang="en-US" sz="3200" b="1" dirty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2155" y="1064985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4</a:t>
            </a:r>
            <a:endParaRPr lang="zh-CN" altLang="en-US" sz="2400" dirty="0">
              <a:solidFill>
                <a:srgbClr val="FF0000"/>
              </a:solidFill>
              <a:latin typeface="Meiryo" pitchFamily="34" charset="-128"/>
              <a:ea typeface="Meiryo" pitchFamily="34" charset="-128"/>
              <a:cs typeface="Meiryo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53972" y="3805558"/>
            <a:ext cx="406400" cy="468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2095" y="4436562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31914" y="1662428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1</a:t>
            </a:r>
            <a:endParaRPr lang="zh-CN" altLang="en-US" sz="2400" dirty="0">
              <a:solidFill>
                <a:srgbClr val="FF0000"/>
              </a:solidFill>
              <a:latin typeface="Meiryo" pitchFamily="34" charset="-128"/>
              <a:ea typeface="Meiryo" pitchFamily="34" charset="-128"/>
              <a:cs typeface="Meiryo" pitchFamily="34" charset="-128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187315" y="2124075"/>
            <a:ext cx="1677670" cy="3073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5090795" y="4898390"/>
            <a:ext cx="1677670" cy="2381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864985" y="4359910"/>
            <a:ext cx="1677670" cy="3073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0547985" y="1572895"/>
            <a:ext cx="1045845" cy="3073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872" y="982571"/>
            <a:ext cx="1097832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90">
              <a:lnSpc>
                <a:spcPct val="150000"/>
              </a:lnSpc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）放置元器件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 放置接地</a:t>
            </a:r>
            <a:endParaRPr lang="en-US" altLang="zh-CN" sz="2400" b="1" dirty="0"/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/>
              <a:t>  </a:t>
            </a:r>
            <a:r>
              <a:rPr lang="en-US" altLang="zh-CN" b="1" dirty="0">
                <a:solidFill>
                  <a:srgbClr val="0000CC"/>
                </a:solidFill>
              </a:rPr>
              <a:t>Group</a:t>
            </a:r>
            <a:r>
              <a:rPr lang="zh-CN" altLang="en-US" b="1" dirty="0">
                <a:solidFill>
                  <a:srgbClr val="0000CC"/>
                </a:solidFill>
              </a:rPr>
              <a:t>栏选择“</a:t>
            </a:r>
            <a:r>
              <a:rPr lang="en-US" altLang="zh-CN" b="1" dirty="0">
                <a:solidFill>
                  <a:srgbClr val="0000CC"/>
                </a:solidFill>
              </a:rPr>
              <a:t>Sources”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CC"/>
                </a:solidFill>
              </a:rPr>
              <a:t>  Family</a:t>
            </a:r>
            <a:r>
              <a:rPr lang="zh-CN" altLang="en-US" b="1" dirty="0">
                <a:solidFill>
                  <a:srgbClr val="0000CC"/>
                </a:solidFill>
              </a:rPr>
              <a:t>栏选择“</a:t>
            </a:r>
            <a:r>
              <a:rPr lang="en-US" altLang="zh-CN" b="1" dirty="0">
                <a:solidFill>
                  <a:srgbClr val="0000CC"/>
                </a:solidFill>
              </a:rPr>
              <a:t>POWER_SOURCES</a:t>
            </a:r>
            <a:r>
              <a:rPr lang="zh-CN" altLang="en-US" b="1" dirty="0">
                <a:solidFill>
                  <a:srgbClr val="0000CC"/>
                </a:solidFill>
              </a:rPr>
              <a:t>”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CC"/>
                </a:solidFill>
              </a:rPr>
              <a:t>  Component</a:t>
            </a:r>
            <a:r>
              <a:rPr lang="zh-CN" altLang="en-US" b="1" dirty="0">
                <a:solidFill>
                  <a:srgbClr val="0000CC"/>
                </a:solidFill>
              </a:rPr>
              <a:t>栏选择“</a:t>
            </a:r>
            <a:r>
              <a:rPr lang="en-US" altLang="zh-CN" b="1" dirty="0">
                <a:solidFill>
                  <a:srgbClr val="0000CC"/>
                </a:solidFill>
              </a:rPr>
              <a:t>GROUND</a:t>
            </a:r>
            <a:r>
              <a:rPr lang="zh-CN" altLang="en-US" b="1" dirty="0">
                <a:solidFill>
                  <a:srgbClr val="0000CC"/>
                </a:solidFill>
              </a:rPr>
              <a:t>”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单击“</a:t>
            </a:r>
            <a:r>
              <a:rPr lang="en-US" altLang="zh-CN" b="1" dirty="0">
                <a:solidFill>
                  <a:srgbClr val="0000CC"/>
                </a:solidFill>
              </a:rPr>
              <a:t>OK</a:t>
            </a:r>
            <a:r>
              <a:rPr lang="zh-CN" altLang="en-US" b="1" dirty="0">
                <a:solidFill>
                  <a:srgbClr val="0000CC"/>
                </a:solidFill>
              </a:rPr>
              <a:t>”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在绘图桌面单击即可放置接地</a:t>
            </a:r>
            <a:endParaRPr lang="en-US" altLang="zh-CN" b="1" dirty="0">
              <a:solidFill>
                <a:srgbClr val="0000CC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7382" y="179594"/>
            <a:ext cx="10515600" cy="88541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n-ea"/>
                <a:ea typeface="+mn-ea"/>
              </a:rPr>
              <a:t>1.Multisim</a:t>
            </a:r>
            <a:r>
              <a:rPr lang="zh-CN" altLang="en-US" sz="3200" b="1" dirty="0">
                <a:latin typeface="+mn-ea"/>
                <a:ea typeface="+mn-ea"/>
              </a:rPr>
              <a:t>电路仿真的步骤</a:t>
            </a:r>
            <a:endParaRPr lang="zh-CN" altLang="en-US" sz="3200" b="1" dirty="0">
              <a:latin typeface="+mn-ea"/>
              <a:ea typeface="+mn-ea"/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91138" y="1439863"/>
            <a:ext cx="6486525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5363584" y="2174688"/>
            <a:ext cx="1775011" cy="3980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65375" y="2938480"/>
            <a:ext cx="1775011" cy="2061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94175" y="2709880"/>
            <a:ext cx="1775011" cy="20618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849429" y="1821478"/>
            <a:ext cx="859971" cy="2123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023430" y="1770742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1</a:t>
            </a:r>
            <a:endParaRPr lang="zh-CN" altLang="en-US" sz="2400" dirty="0">
              <a:solidFill>
                <a:srgbClr val="FF0000"/>
              </a:solidFill>
              <a:latin typeface="Meiryo" pitchFamily="34" charset="-128"/>
              <a:ea typeface="Meiryo" pitchFamily="34" charset="-128"/>
              <a:cs typeface="Meiryo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88515" y="2365830"/>
            <a:ext cx="406400" cy="468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37941" y="2510971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0075" y="1317625"/>
            <a:ext cx="1990725" cy="22669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872" y="982571"/>
            <a:ext cx="10978328" cy="4939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90">
              <a:lnSpc>
                <a:spcPct val="150000"/>
              </a:lnSpc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）放置元器件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 放置虚拟设备</a:t>
            </a:r>
            <a:endParaRPr lang="en-US" altLang="zh-CN" sz="2400" b="1" dirty="0"/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00CC"/>
                </a:solidFill>
              </a:rPr>
              <a:t>  </a:t>
            </a:r>
            <a:r>
              <a:rPr lang="zh-CN" altLang="en-US" b="1" dirty="0">
                <a:solidFill>
                  <a:srgbClr val="0000CC"/>
                </a:solidFill>
              </a:rPr>
              <a:t>菜单栏选择</a:t>
            </a:r>
            <a:r>
              <a:rPr lang="en-US" altLang="zh-CN" b="1" dirty="0">
                <a:solidFill>
                  <a:srgbClr val="0000CC"/>
                </a:solidFill>
              </a:rPr>
              <a:t>Simulate → Instruments → Function Generator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在绘图桌面单击即可放置</a:t>
            </a:r>
            <a:r>
              <a:rPr lang="zh-CN" altLang="en-US" b="1" dirty="0">
                <a:solidFill>
                  <a:srgbClr val="FF0000"/>
                </a:solidFill>
              </a:rPr>
              <a:t>虚拟信号发生器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右键单击</a:t>
            </a:r>
            <a:r>
              <a:rPr lang="en-US" altLang="zh-CN" b="1" dirty="0">
                <a:solidFill>
                  <a:srgbClr val="0000CC"/>
                </a:solidFill>
              </a:rPr>
              <a:t>Function Generator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选择“</a:t>
            </a:r>
            <a:r>
              <a:rPr lang="en-US" altLang="zh-CN" b="1" dirty="0">
                <a:solidFill>
                  <a:srgbClr val="0000CC"/>
                </a:solidFill>
              </a:rPr>
              <a:t>Flip horizontally</a:t>
            </a:r>
            <a:r>
              <a:rPr lang="zh-CN" altLang="en-US" b="1" dirty="0">
                <a:solidFill>
                  <a:srgbClr val="0000CC"/>
                </a:solidFill>
              </a:rPr>
              <a:t>”水平翻转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双击</a:t>
            </a:r>
            <a:r>
              <a:rPr lang="en-US" altLang="zh-CN" b="1" dirty="0">
                <a:solidFill>
                  <a:srgbClr val="0000CC"/>
                </a:solidFill>
              </a:rPr>
              <a:t>Function Generator</a:t>
            </a:r>
            <a:r>
              <a:rPr lang="zh-CN" altLang="en-US" b="1" dirty="0">
                <a:solidFill>
                  <a:srgbClr val="0000CC"/>
                </a:solidFill>
              </a:rPr>
              <a:t>图标，打开属性窗口修改频率为</a:t>
            </a:r>
            <a:r>
              <a:rPr lang="en-US" altLang="zh-CN" b="1" dirty="0">
                <a:solidFill>
                  <a:srgbClr val="0000CC"/>
                </a:solidFill>
              </a:rPr>
              <a:t>200Hz</a:t>
            </a:r>
            <a:r>
              <a:rPr lang="zh-CN" altLang="en-US" b="1" dirty="0">
                <a:solidFill>
                  <a:srgbClr val="0000CC"/>
                </a:solidFill>
              </a:rPr>
              <a:t>，幅值为</a:t>
            </a:r>
            <a:r>
              <a:rPr lang="en-US" altLang="zh-CN" b="1" dirty="0">
                <a:solidFill>
                  <a:srgbClr val="0000CC"/>
                </a:solidFill>
              </a:rPr>
              <a:t>0.5Vp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菜单栏选择</a:t>
            </a:r>
            <a:r>
              <a:rPr lang="en-US" altLang="zh-CN" b="1" dirty="0">
                <a:solidFill>
                  <a:srgbClr val="0000CC"/>
                </a:solidFill>
              </a:rPr>
              <a:t>Simulate → Instruments → Oscilloscope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在绘图桌面单击即可放置</a:t>
            </a:r>
            <a:r>
              <a:rPr lang="zh-CN" altLang="en-US" b="1" dirty="0">
                <a:solidFill>
                  <a:srgbClr val="FF0000"/>
                </a:solidFill>
              </a:rPr>
              <a:t>虚拟</a:t>
            </a:r>
            <a:r>
              <a:rPr lang="zh-CN" altLang="en-US" b="1" dirty="0">
                <a:solidFill>
                  <a:srgbClr val="FF0000"/>
                </a:solidFill>
              </a:rPr>
              <a:t>示波器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7382" y="179594"/>
            <a:ext cx="10515600" cy="88541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n-ea"/>
                <a:ea typeface="+mn-ea"/>
              </a:rPr>
              <a:t>1.Multisim</a:t>
            </a:r>
            <a:r>
              <a:rPr lang="zh-CN" altLang="en-US" sz="3200" b="1" dirty="0">
                <a:latin typeface="+mn-ea"/>
                <a:ea typeface="+mn-ea"/>
              </a:rPr>
              <a:t>电路仿真的步骤</a:t>
            </a:r>
            <a:endParaRPr lang="zh-CN" altLang="en-US" sz="3200" b="1" dirty="0">
              <a:latin typeface="+mn-ea"/>
              <a:ea typeface="+mn-ea"/>
            </a:endParaRPr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0108" y="1991631"/>
            <a:ext cx="1263147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矩形 17"/>
          <p:cNvSpPr/>
          <p:nvPr/>
        </p:nvSpPr>
        <p:spPr>
          <a:xfrm>
            <a:off x="10162989" y="2081230"/>
            <a:ext cx="1419411" cy="2238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0175689" y="2493980"/>
            <a:ext cx="1419411" cy="2238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59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7138" y="4522788"/>
            <a:ext cx="13049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872" y="982571"/>
            <a:ext cx="10978328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0090">
              <a:lnSpc>
                <a:spcPct val="150000"/>
              </a:lnSpc>
            </a:pPr>
            <a:r>
              <a:rPr lang="en-US" altLang="zh-CN" sz="2400" b="1" dirty="0"/>
              <a:t>3</a:t>
            </a:r>
            <a:r>
              <a:rPr lang="zh-CN" altLang="en-US" sz="2400" b="1" dirty="0"/>
              <a:t>）连线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 当鼠标靠近元件引脚时，鼠标会变成“十字”状，单击元件引脚，此时光标上会附着一条直线，当光标移动到第二个元件的引脚时，单击鼠标左键，完成连线。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 移动光标过程中，单击鼠标可以确定连线的拐点</a:t>
            </a:r>
            <a:r>
              <a:rPr lang="zh-CN" altLang="en-US" sz="2800" b="1" dirty="0"/>
              <a:t>。</a:t>
            </a:r>
            <a:endParaRPr lang="en-US" altLang="zh-CN" sz="28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/>
              <a:t> </a:t>
            </a:r>
            <a:r>
              <a:rPr lang="zh-CN" altLang="en-US" sz="2400" b="1" dirty="0"/>
              <a:t>双击示波器的连线，打开</a:t>
            </a:r>
            <a:r>
              <a:rPr lang="en-US" altLang="zh-CN" sz="2400" b="1" dirty="0"/>
              <a:t>Properties</a:t>
            </a:r>
            <a:r>
              <a:rPr lang="zh-CN" altLang="en-US" sz="2400" b="1" dirty="0"/>
              <a:t>窗口，可改</a:t>
            </a:r>
            <a:endParaRPr lang="en-US" altLang="zh-CN" sz="2400" b="1" dirty="0"/>
          </a:p>
          <a:p>
            <a:pPr marL="720090">
              <a:lnSpc>
                <a:spcPct val="150000"/>
              </a:lnSpc>
            </a:pPr>
            <a:r>
              <a:rPr lang="en-US" altLang="zh-CN" sz="2400" b="1" dirty="0"/>
              <a:t>    </a:t>
            </a:r>
            <a:r>
              <a:rPr lang="zh-CN" altLang="en-US" sz="2400" b="1" dirty="0"/>
              <a:t>变线条颜色。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7382" y="179594"/>
            <a:ext cx="10515600" cy="88541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n-ea"/>
                <a:ea typeface="+mn-ea"/>
              </a:rPr>
              <a:t>1.Multisim</a:t>
            </a:r>
            <a:r>
              <a:rPr lang="zh-CN" altLang="en-US" sz="3200" b="1" dirty="0">
                <a:latin typeface="+mn-ea"/>
                <a:ea typeface="+mn-ea"/>
              </a:rPr>
              <a:t>电路仿真的步骤</a:t>
            </a:r>
            <a:endParaRPr lang="zh-CN" altLang="en-US" sz="3200" b="1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7980" y="3547745"/>
            <a:ext cx="3424555" cy="30213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9872" y="982571"/>
            <a:ext cx="1097832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）仿真分析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 菜单栏选择</a:t>
            </a:r>
            <a:r>
              <a:rPr lang="en-US" altLang="zh-CN" sz="2400" b="1" dirty="0" err="1"/>
              <a:t>Simulate→Analyses</a:t>
            </a:r>
            <a:r>
              <a:rPr lang="en-US" altLang="zh-CN" sz="2400" b="1" dirty="0"/>
              <a:t> and Simulation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选择交互式仿真“</a:t>
            </a:r>
            <a:r>
              <a:rPr lang="en-US" altLang="zh-CN" b="1" dirty="0">
                <a:solidFill>
                  <a:srgbClr val="0000CC"/>
                </a:solidFill>
              </a:rPr>
              <a:t>Interactive Simulation</a:t>
            </a:r>
            <a:r>
              <a:rPr lang="zh-CN" altLang="en-US" b="1" dirty="0">
                <a:solidFill>
                  <a:srgbClr val="0000CC"/>
                </a:solidFill>
              </a:rPr>
              <a:t>”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单击“</a:t>
            </a:r>
            <a:r>
              <a:rPr lang="en-US" altLang="zh-CN" b="1" dirty="0">
                <a:solidFill>
                  <a:srgbClr val="0000CC"/>
                </a:solidFill>
              </a:rPr>
              <a:t>Run</a:t>
            </a:r>
            <a:r>
              <a:rPr lang="zh-CN" altLang="en-US" b="1" dirty="0">
                <a:solidFill>
                  <a:srgbClr val="0000CC"/>
                </a:solidFill>
              </a:rPr>
              <a:t>”，启动仿真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89979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b="1" dirty="0">
              <a:solidFill>
                <a:srgbClr val="0000CC"/>
              </a:solidFill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7382" y="179594"/>
            <a:ext cx="10515600" cy="88541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n-ea"/>
                <a:ea typeface="+mn-ea"/>
              </a:rPr>
              <a:t>1.Multisim</a:t>
            </a:r>
            <a:r>
              <a:rPr lang="zh-CN" altLang="en-US" sz="3200" b="1" dirty="0">
                <a:latin typeface="+mn-ea"/>
                <a:ea typeface="+mn-ea"/>
              </a:rPr>
              <a:t>电路仿真的步骤</a:t>
            </a:r>
            <a:endParaRPr lang="zh-CN" altLang="en-US" sz="3200" b="1" dirty="0">
              <a:latin typeface="+mn-ea"/>
              <a:ea typeface="+mn-ea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64644" y="2232026"/>
            <a:ext cx="5530456" cy="462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6138285" y="2552700"/>
            <a:ext cx="1164216" cy="2486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18600" y="6494480"/>
            <a:ext cx="739586" cy="2111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31429" y="2191655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1</a:t>
            </a:r>
            <a:endParaRPr lang="zh-CN" altLang="en-US" sz="2400" dirty="0">
              <a:solidFill>
                <a:srgbClr val="FF0000"/>
              </a:solidFill>
              <a:latin typeface="Meiryo" pitchFamily="34" charset="-128"/>
              <a:ea typeface="Meiryo" pitchFamily="34" charset="-128"/>
              <a:cs typeface="Meiryo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03658" y="6066971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3695" y="1146231"/>
            <a:ext cx="5257800" cy="4248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872" y="982571"/>
            <a:ext cx="10978328" cy="488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）查看仿真结果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 双击示波器图标，打开示波器面板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单击“</a:t>
            </a:r>
            <a:r>
              <a:rPr lang="en-US" altLang="zh-CN" b="1" dirty="0">
                <a:solidFill>
                  <a:srgbClr val="0000CC"/>
                </a:solidFill>
              </a:rPr>
              <a:t>Reverse</a:t>
            </a:r>
            <a:r>
              <a:rPr lang="zh-CN" altLang="en-US" b="1" dirty="0">
                <a:solidFill>
                  <a:srgbClr val="0000CC"/>
                </a:solidFill>
              </a:rPr>
              <a:t>”，改变背景颜色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调整</a:t>
            </a:r>
            <a:r>
              <a:rPr lang="en-US" altLang="zh-CN" b="1" dirty="0" err="1">
                <a:solidFill>
                  <a:srgbClr val="0000CC"/>
                </a:solidFill>
              </a:rPr>
              <a:t>Timebase</a:t>
            </a:r>
            <a:r>
              <a:rPr lang="zh-CN" altLang="en-US" b="1" dirty="0">
                <a:solidFill>
                  <a:srgbClr val="0000CC"/>
                </a:solidFill>
              </a:rPr>
              <a:t>栏的</a:t>
            </a:r>
            <a:r>
              <a:rPr lang="en-US" altLang="zh-CN" b="1" dirty="0">
                <a:solidFill>
                  <a:srgbClr val="0000CC"/>
                </a:solidFill>
              </a:rPr>
              <a:t>Scale</a:t>
            </a:r>
            <a:r>
              <a:rPr lang="zh-CN" altLang="en-US" b="1" dirty="0">
                <a:solidFill>
                  <a:srgbClr val="0000CC"/>
                </a:solidFill>
              </a:rPr>
              <a:t>（水平扫描速率）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</a:pPr>
            <a:r>
              <a:rPr lang="zh-CN" altLang="en-US" b="1" dirty="0">
                <a:solidFill>
                  <a:srgbClr val="0000CC"/>
                </a:solidFill>
              </a:rPr>
              <a:t>   ，使波形清晰显示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调整</a:t>
            </a:r>
            <a:r>
              <a:rPr lang="en-US" altLang="zh-CN" b="1" dirty="0" err="1">
                <a:solidFill>
                  <a:srgbClr val="0000CC"/>
                </a:solidFill>
              </a:rPr>
              <a:t>ChannelA</a:t>
            </a:r>
            <a:r>
              <a:rPr lang="en-US" altLang="zh-CN" b="1" dirty="0">
                <a:solidFill>
                  <a:srgbClr val="0000CC"/>
                </a:solidFill>
              </a:rPr>
              <a:t> </a:t>
            </a:r>
            <a:r>
              <a:rPr lang="zh-CN" altLang="en-US" b="1" dirty="0">
                <a:solidFill>
                  <a:srgbClr val="0000CC"/>
                </a:solidFill>
              </a:rPr>
              <a:t>或</a:t>
            </a:r>
            <a:r>
              <a:rPr lang="en-US" altLang="zh-CN" b="1" dirty="0">
                <a:solidFill>
                  <a:srgbClr val="0000CC"/>
                </a:solidFill>
              </a:rPr>
              <a:t>Channel B</a:t>
            </a:r>
            <a:r>
              <a:rPr lang="zh-CN" altLang="en-US" b="1" dirty="0">
                <a:solidFill>
                  <a:srgbClr val="0000CC"/>
                </a:solidFill>
              </a:rPr>
              <a:t>栏的</a:t>
            </a:r>
            <a:r>
              <a:rPr lang="en-US" altLang="zh-CN" b="1" dirty="0">
                <a:solidFill>
                  <a:srgbClr val="0000CC"/>
                </a:solidFill>
              </a:rPr>
              <a:t>Scale</a:t>
            </a:r>
            <a:r>
              <a:rPr lang="zh-CN" altLang="en-US" b="1" dirty="0">
                <a:solidFill>
                  <a:srgbClr val="0000CC"/>
                </a:solidFill>
              </a:rPr>
              <a:t>（纵轴刻度）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</a:pPr>
            <a:r>
              <a:rPr lang="zh-CN" altLang="en-US" b="1" dirty="0">
                <a:solidFill>
                  <a:srgbClr val="0000CC"/>
                </a:solidFill>
              </a:rPr>
              <a:t>   ，使波形幅值完整显示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菜单栏选择</a:t>
            </a:r>
            <a:r>
              <a:rPr lang="en-US" altLang="zh-CN" sz="2400" b="1" dirty="0"/>
              <a:t>Simulate → Stop</a:t>
            </a:r>
            <a:r>
              <a:rPr lang="zh-CN" altLang="en-US" sz="2400" b="1" dirty="0"/>
              <a:t>，</a:t>
            </a:r>
            <a:endParaRPr lang="en-US" altLang="zh-CN" sz="2400" b="1" dirty="0"/>
          </a:p>
          <a:p>
            <a:pPr marL="720090">
              <a:lnSpc>
                <a:spcPct val="150000"/>
              </a:lnSpc>
            </a:pPr>
            <a:r>
              <a:rPr lang="zh-CN" altLang="en-US" sz="2400" b="1" dirty="0"/>
              <a:t>   可使示波器上波形停止，或工</a:t>
            </a:r>
            <a:endParaRPr lang="en-US" altLang="zh-CN" sz="2400" b="1" dirty="0"/>
          </a:p>
          <a:p>
            <a:pPr marL="720090">
              <a:lnSpc>
                <a:spcPct val="150000"/>
              </a:lnSpc>
            </a:pPr>
            <a:r>
              <a:rPr lang="en-US" altLang="zh-CN" sz="2400" b="1" dirty="0"/>
              <a:t>   </a:t>
            </a:r>
            <a:r>
              <a:rPr lang="zh-CN" altLang="en-US" sz="2400" b="1" dirty="0"/>
              <a:t>具栏停止按钮</a:t>
            </a:r>
            <a:endParaRPr lang="zh-CN" altLang="en-US" sz="2400" b="1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7382" y="179594"/>
            <a:ext cx="10515600" cy="88541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n-ea"/>
                <a:ea typeface="+mn-ea"/>
              </a:rPr>
              <a:t>1.Multisim</a:t>
            </a:r>
            <a:r>
              <a:rPr lang="zh-CN" altLang="en-US" sz="3200" b="1" dirty="0">
                <a:latin typeface="+mn-ea"/>
                <a:ea typeface="+mn-ea"/>
              </a:rPr>
              <a:t>电路仿真的步骤</a:t>
            </a:r>
            <a:endParaRPr lang="zh-CN" altLang="en-US" sz="3200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57225" y="4013200"/>
            <a:ext cx="834015" cy="2540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67500" y="4614880"/>
            <a:ext cx="1244600" cy="3635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988300" y="4602180"/>
            <a:ext cx="1244600" cy="3635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578012" y="3643085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1</a:t>
            </a:r>
            <a:endParaRPr lang="zh-CN" altLang="en-US" sz="2400" dirty="0">
              <a:solidFill>
                <a:srgbClr val="FF0000"/>
              </a:solidFill>
              <a:latin typeface="Meiryo" pitchFamily="34" charset="-128"/>
              <a:ea typeface="Meiryo" pitchFamily="34" charset="-128"/>
              <a:cs typeface="Meiryo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6515" y="4238173"/>
            <a:ext cx="406400" cy="468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4915" y="4238171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8663" t="7298" r="58138" b="89832"/>
          <a:stretch>
            <a:fillRect/>
          </a:stretch>
        </p:blipFill>
        <p:spPr>
          <a:xfrm>
            <a:off x="3020060" y="5495925"/>
            <a:ext cx="3472815" cy="424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28670" y="6092190"/>
            <a:ext cx="79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启动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983037" y="6092825"/>
            <a:ext cx="79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停止</a:t>
            </a:r>
            <a:endParaRPr lang="zh-CN" altLang="en-US" dirty="0"/>
          </a:p>
        </p:txBody>
      </p:sp>
      <p:sp>
        <p:nvSpPr>
          <p:cNvPr id="10" name="箭头: 下 9"/>
          <p:cNvSpPr/>
          <p:nvPr/>
        </p:nvSpPr>
        <p:spPr>
          <a:xfrm>
            <a:off x="3557088" y="5867061"/>
            <a:ext cx="185420" cy="271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/>
          <p:cNvSpPr/>
          <p:nvPr/>
        </p:nvSpPr>
        <p:spPr>
          <a:xfrm>
            <a:off x="4176757" y="5867060"/>
            <a:ext cx="185420" cy="271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/楕円 3"/>
          <p:cNvSpPr/>
          <p:nvPr/>
        </p:nvSpPr>
        <p:spPr>
          <a:xfrm>
            <a:off x="4185257" y="3648198"/>
            <a:ext cx="649446" cy="630608"/>
          </a:xfrm>
          <a:prstGeom prst="ellipse">
            <a:avLst/>
          </a:prstGeom>
          <a:solidFill>
            <a:srgbClr val="FD4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4" name="円/楕円 11"/>
          <p:cNvSpPr/>
          <p:nvPr/>
        </p:nvSpPr>
        <p:spPr>
          <a:xfrm>
            <a:off x="5361920" y="3648198"/>
            <a:ext cx="649446" cy="630608"/>
          </a:xfrm>
          <a:prstGeom prst="ellipse">
            <a:avLst/>
          </a:prstGeom>
          <a:solidFill>
            <a:srgbClr val="00A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5" name="円/楕円 12"/>
          <p:cNvSpPr/>
          <p:nvPr/>
        </p:nvSpPr>
        <p:spPr>
          <a:xfrm>
            <a:off x="6476519" y="3648198"/>
            <a:ext cx="649446" cy="630608"/>
          </a:xfrm>
          <a:prstGeom prst="ellipse">
            <a:avLst/>
          </a:prstGeom>
          <a:solidFill>
            <a:srgbClr val="87C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6" name="円/楕円 13"/>
          <p:cNvSpPr/>
          <p:nvPr/>
        </p:nvSpPr>
        <p:spPr>
          <a:xfrm>
            <a:off x="7591117" y="3648198"/>
            <a:ext cx="649446" cy="630608"/>
          </a:xfrm>
          <a:prstGeom prst="ellipse">
            <a:avLst/>
          </a:prstGeom>
          <a:solidFill>
            <a:srgbClr val="B143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グループ化 13"/>
          <p:cNvGrpSpPr/>
          <p:nvPr/>
        </p:nvGrpSpPr>
        <p:grpSpPr>
          <a:xfrm rot="17100000">
            <a:off x="4153081" y="1208388"/>
            <a:ext cx="3678135" cy="3788010"/>
            <a:chOff x="6682240" y="2680152"/>
            <a:chExt cx="5040000" cy="5040000"/>
          </a:xfrm>
        </p:grpSpPr>
        <p:sp>
          <p:nvSpPr>
            <p:cNvPr id="8" name="円/楕円 14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アーチ 15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グループ化 16"/>
          <p:cNvGrpSpPr>
            <a:grpSpLocks noChangeAspect="1"/>
          </p:cNvGrpSpPr>
          <p:nvPr/>
        </p:nvGrpSpPr>
        <p:grpSpPr>
          <a:xfrm rot="11994079">
            <a:off x="3955330" y="1110847"/>
            <a:ext cx="4058582" cy="4058582"/>
            <a:chOff x="6682240" y="2680152"/>
            <a:chExt cx="5040000" cy="5040000"/>
          </a:xfrm>
        </p:grpSpPr>
        <p:sp>
          <p:nvSpPr>
            <p:cNvPr id="11" name="円/楕円 17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アーチ 18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グループ化 19"/>
          <p:cNvGrpSpPr>
            <a:grpSpLocks noChangeAspect="1"/>
          </p:cNvGrpSpPr>
          <p:nvPr/>
        </p:nvGrpSpPr>
        <p:grpSpPr>
          <a:xfrm rot="3600000">
            <a:off x="3724592" y="1074690"/>
            <a:ext cx="4329155" cy="4329155"/>
            <a:chOff x="6682240" y="2680152"/>
            <a:chExt cx="5040000" cy="5040000"/>
          </a:xfrm>
        </p:grpSpPr>
        <p:sp>
          <p:nvSpPr>
            <p:cNvPr id="14" name="円/楕円 20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アーチ 21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グループ化 22"/>
          <p:cNvGrpSpPr>
            <a:grpSpLocks noChangeAspect="1"/>
          </p:cNvGrpSpPr>
          <p:nvPr/>
        </p:nvGrpSpPr>
        <p:grpSpPr>
          <a:xfrm rot="18000000">
            <a:off x="3705363" y="810491"/>
            <a:ext cx="4599726" cy="4599726"/>
            <a:chOff x="6682240" y="2680152"/>
            <a:chExt cx="5040000" cy="5040000"/>
          </a:xfrm>
        </p:grpSpPr>
        <p:sp>
          <p:nvSpPr>
            <p:cNvPr id="17" name="円/楕円 23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アーチ 24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グループ化 25"/>
          <p:cNvGrpSpPr>
            <a:grpSpLocks noChangeAspect="1"/>
          </p:cNvGrpSpPr>
          <p:nvPr/>
        </p:nvGrpSpPr>
        <p:grpSpPr>
          <a:xfrm rot="7511662">
            <a:off x="3584085" y="661385"/>
            <a:ext cx="4870300" cy="4870300"/>
            <a:chOff x="6682240" y="2680152"/>
            <a:chExt cx="5040000" cy="5040000"/>
          </a:xfrm>
        </p:grpSpPr>
        <p:sp>
          <p:nvSpPr>
            <p:cNvPr id="20" name="円/楕円 26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アーチ 27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グループ化 28"/>
          <p:cNvGrpSpPr>
            <a:grpSpLocks noChangeAspect="1"/>
          </p:cNvGrpSpPr>
          <p:nvPr/>
        </p:nvGrpSpPr>
        <p:grpSpPr>
          <a:xfrm rot="10993309">
            <a:off x="3348087" y="563559"/>
            <a:ext cx="5140871" cy="5140871"/>
            <a:chOff x="6682240" y="2680152"/>
            <a:chExt cx="5040000" cy="5040000"/>
          </a:xfrm>
        </p:grpSpPr>
        <p:sp>
          <p:nvSpPr>
            <p:cNvPr id="23" name="円/楕円 29"/>
            <p:cNvSpPr/>
            <p:nvPr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アーチ 30"/>
            <p:cNvSpPr/>
            <p:nvPr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タイトル 1"/>
          <p:cNvSpPr txBox="1"/>
          <p:nvPr/>
        </p:nvSpPr>
        <p:spPr>
          <a:xfrm>
            <a:off x="-1670897" y="2087134"/>
            <a:ext cx="15543451" cy="1585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 baseline="0">
                <a:solidFill>
                  <a:schemeClr val="accent1"/>
                </a:solidFill>
                <a:latin typeface="Route 159 UltraLight" pitchFamily="50" charset="0"/>
                <a:ea typeface="+mj-ea"/>
                <a:cs typeface="+mj-cs"/>
              </a:defRPr>
            </a:lvl1pPr>
          </a:lstStyle>
          <a:p>
            <a:r>
              <a:rPr kumimoji="1" lang="zh-CN" altLang="en-US" sz="8800" dirty="0">
                <a:solidFill>
                  <a:srgbClr val="00ACE2"/>
                </a:solidFill>
                <a:latin typeface="黑体" panose="02010609060101010101" charset="-122"/>
                <a:ea typeface="黑体" panose="02010609060101010101" charset="-122"/>
              </a:rPr>
              <a:t>示波器和</a:t>
            </a:r>
            <a:r>
              <a:rPr kumimoji="1" lang="en-US" altLang="zh-CN" sz="8800" dirty="0" err="1">
                <a:solidFill>
                  <a:srgbClr val="00ACE2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Multisim</a:t>
            </a:r>
            <a:r>
              <a:rPr kumimoji="1" lang="zh-CN" altLang="en-US" sz="8800" dirty="0">
                <a:solidFill>
                  <a:srgbClr val="00ACE2"/>
                </a:solidFill>
                <a:latin typeface="黑体" panose="02010609060101010101" charset="-122"/>
                <a:ea typeface="黑体" panose="02010609060101010101" charset="-122"/>
              </a:rPr>
              <a:t>使用</a:t>
            </a:r>
            <a:endParaRPr kumimoji="1" lang="ja-JP" altLang="en-US" sz="8800" dirty="0">
              <a:solidFill>
                <a:srgbClr val="00ACE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7" name="副标题 36"/>
          <p:cNvSpPr>
            <a:spLocks noGrp="1"/>
          </p:cNvSpPr>
          <p:nvPr>
            <p:ph type="subTitle" idx="1"/>
          </p:nvPr>
        </p:nvSpPr>
        <p:spPr>
          <a:xfrm>
            <a:off x="1524000" y="5864759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电工电子教学实验中心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8" name="TextBox 2"/>
          <p:cNvSpPr txBox="1"/>
          <p:nvPr/>
        </p:nvSpPr>
        <p:spPr>
          <a:xfrm>
            <a:off x="10476732" y="248227"/>
            <a:ext cx="2331836" cy="646331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en-US" altLang="zh-CN" sz="3600" kern="1200" baseline="0" dirty="0">
                <a:solidFill>
                  <a:srgbClr val="009BD2"/>
                </a:solidFill>
                <a:effectLst>
                  <a:reflection blurRad="6350" stA="55000" endA="300" endPos="45500" dir="5400000" sy="-100000" algn="bl" rotWithShape="0"/>
                </a:effectLst>
                <a:latin typeface="Broadway" panose="04040905080B02020502" pitchFamily="82" charset="0"/>
                <a:ea typeface="楷体" panose="02010609060101010101" pitchFamily="49" charset="-122"/>
                <a:cs typeface="经典繁仿黑" pitchFamily="49" charset="-122"/>
              </a:rPr>
              <a:t>XJTU</a:t>
            </a:r>
            <a:endParaRPr lang="zh-CN" altLang="en-US" sz="3600" kern="1200" baseline="0" dirty="0">
              <a:solidFill>
                <a:srgbClr val="009BD2"/>
              </a:solidFill>
              <a:effectLst>
                <a:reflection blurRad="6350" stA="55000" endA="300" endPos="45500" dir="5400000" sy="-100000" algn="bl" rotWithShape="0"/>
              </a:effectLst>
              <a:latin typeface="Broadway" panose="04040905080B02020502" pitchFamily="82" charset="0"/>
              <a:ea typeface="楷体" panose="02010609060101010101" pitchFamily="49" charset="-122"/>
              <a:cs typeface="经典繁仿黑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9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650"/>
                            </p:stCondLst>
                            <p:childTnLst>
                              <p:par>
                                <p:cTn id="130" presetID="22" presetClass="entr" presetSubtype="8" fill="hold" grpId="1" nodeType="afterEffect">
                                  <p:stCondLst>
                                    <p:cond delay="30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25" grpId="0"/>
      <p:bldP spid="37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27800" y="88900"/>
            <a:ext cx="5257800" cy="4248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34" y="2918994"/>
            <a:ext cx="5257800" cy="4248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95171"/>
            <a:ext cx="1097832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）计算相位差</a:t>
            </a:r>
            <a:endParaRPr lang="en-US" altLang="zh-CN" sz="2400" b="1" dirty="0"/>
          </a:p>
          <a:p>
            <a:pPr marL="7200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用鼠标拖动图形显示区左侧的</a:t>
            </a:r>
            <a:r>
              <a:rPr lang="zh-CN" altLang="en-US" b="1" dirty="0">
                <a:solidFill>
                  <a:srgbClr val="FF0000"/>
                </a:solidFill>
              </a:rPr>
              <a:t>光标</a:t>
            </a:r>
            <a:r>
              <a:rPr lang="zh-CN" altLang="en-US" b="1" dirty="0">
                <a:solidFill>
                  <a:srgbClr val="0000CC"/>
                </a:solidFill>
              </a:rPr>
              <a:t>，可移动其位置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将两个水平光标卡在两个波形</a:t>
            </a:r>
            <a:r>
              <a:rPr lang="zh-CN" altLang="en-US" b="1" dirty="0">
                <a:solidFill>
                  <a:srgbClr val="FF0000"/>
                </a:solidFill>
              </a:rPr>
              <a:t>相位差</a:t>
            </a:r>
            <a:r>
              <a:rPr lang="zh-CN" altLang="en-US" b="1" dirty="0">
                <a:solidFill>
                  <a:srgbClr val="0000CC"/>
                </a:solidFill>
              </a:rPr>
              <a:t>对应位置，读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</a:pPr>
            <a:r>
              <a:rPr lang="en-US" altLang="zh-CN" b="1" dirty="0">
                <a:solidFill>
                  <a:srgbClr val="0000CC"/>
                </a:solidFill>
              </a:rPr>
              <a:t>   </a:t>
            </a:r>
            <a:r>
              <a:rPr lang="zh-CN" altLang="en-US" b="1" dirty="0">
                <a:solidFill>
                  <a:srgbClr val="0000CC"/>
                </a:solidFill>
              </a:rPr>
              <a:t>取相位差对应的时间差</a:t>
            </a:r>
            <a:r>
              <a:rPr lang="en-US" altLang="zh-CN" b="1" dirty="0">
                <a:solidFill>
                  <a:srgbClr val="FF0000"/>
                </a:solidFill>
              </a:rPr>
              <a:t>T2-T1=530us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7200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CC"/>
                </a:solidFill>
              </a:rPr>
              <a:t>  再将两个水平光标卡在任一个波形</a:t>
            </a:r>
            <a:r>
              <a:rPr lang="zh-CN" altLang="en-US" b="1" dirty="0">
                <a:solidFill>
                  <a:srgbClr val="FF0000"/>
                </a:solidFill>
              </a:rPr>
              <a:t>一个周期</a:t>
            </a:r>
            <a:r>
              <a:rPr lang="zh-CN" altLang="en-US" b="1" dirty="0">
                <a:solidFill>
                  <a:srgbClr val="0000CC"/>
                </a:solidFill>
              </a:rPr>
              <a:t>对应的</a:t>
            </a:r>
            <a:endParaRPr lang="en-US" altLang="zh-CN" b="1" dirty="0">
              <a:solidFill>
                <a:srgbClr val="0000CC"/>
              </a:solidFill>
            </a:endParaRPr>
          </a:p>
          <a:p>
            <a:pPr marL="720090">
              <a:lnSpc>
                <a:spcPct val="150000"/>
              </a:lnSpc>
            </a:pPr>
            <a:r>
              <a:rPr lang="zh-CN" altLang="en-US" b="1" dirty="0">
                <a:solidFill>
                  <a:srgbClr val="0000CC"/>
                </a:solidFill>
              </a:rPr>
              <a:t>   位置，读取一个周期对应的时间差</a:t>
            </a:r>
            <a:r>
              <a:rPr lang="en-US" altLang="zh-CN" b="1" dirty="0">
                <a:solidFill>
                  <a:srgbClr val="FF0000"/>
                </a:solidFill>
              </a:rPr>
              <a:t>T2-T1=5ms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27800" y="3268680"/>
            <a:ext cx="1333500" cy="2111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38200" y="6138880"/>
            <a:ext cx="1333500" cy="2111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2554829">
            <a:off x="4572914" y="2458364"/>
            <a:ext cx="2275413" cy="176159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7412464">
            <a:off x="1172670" y="4440556"/>
            <a:ext cx="3859321" cy="142465"/>
          </a:xfrm>
          <a:prstGeom prst="rightArrow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26534" y="4897716"/>
            <a:ext cx="1097832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由时间差可以换算成相位差</a:t>
            </a:r>
            <a:r>
              <a:rPr lang="en-US" altLang="zh-CN" sz="2400" b="1" dirty="0"/>
              <a:t>=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endParaRPr lang="en-US" altLang="zh-CN" sz="2400" b="1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9882738" y="4897716"/>
          <a:ext cx="2309262" cy="570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Equation" r:id="rId4" imgW="25908000" imgH="8534400" progId="Equation.DSMT4">
                  <p:embed/>
                </p:oleObj>
              </mc:Choice>
              <mc:Fallback>
                <p:oleObj name="Equation" r:id="rId4" imgW="25908000" imgH="853440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738" y="4897716"/>
                        <a:ext cx="2309262" cy="5703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27382" y="179594"/>
            <a:ext cx="10515600" cy="885413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+mn-ea"/>
                <a:ea typeface="+mn-ea"/>
              </a:rPr>
              <a:t>2.Multisim</a:t>
            </a:r>
            <a:r>
              <a:rPr lang="zh-CN" altLang="en-US" sz="3200" b="1" dirty="0">
                <a:latin typeface="+mn-ea"/>
                <a:ea typeface="+mn-ea"/>
              </a:rPr>
              <a:t>电路仿真的课堂练</a:t>
            </a:r>
            <a:endParaRPr lang="zh-CN" altLang="en-US" sz="3200" b="1" dirty="0">
              <a:latin typeface="+mn-ea"/>
              <a:ea typeface="+mn-ea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605182" y="5124974"/>
            <a:ext cx="10515600" cy="885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2400" b="1" dirty="0">
                <a:latin typeface="+mn-ea"/>
                <a:ea typeface="+mn-ea"/>
              </a:rPr>
              <a:t>提示</a:t>
            </a:r>
            <a:r>
              <a:rPr lang="zh-CN" altLang="en-US" sz="2400" b="1" dirty="0">
                <a:latin typeface="+mn-ea"/>
                <a:ea typeface="+mn-ea"/>
                <a:sym typeface="Wingdings" panose="05000000000000000000" pitchFamily="2" charset="2"/>
              </a:rPr>
              <a:t>：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  <a:sym typeface="Wingdings" panose="05000000000000000000" pitchFamily="2" charset="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  <a:sym typeface="Wingdings" panose="05000000000000000000" pitchFamily="2" charset="2"/>
              </a:rPr>
              <a:t>1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  <a:sym typeface="Wingdings" panose="05000000000000000000" pitchFamily="2" charset="2"/>
              </a:rPr>
              <a:t>）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采用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DC Operating Point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分析方法；</a:t>
            </a:r>
            <a:endParaRPr lang="en-US" altLang="zh-CN" sz="2400" b="1" dirty="0">
              <a:solidFill>
                <a:srgbClr val="0000CC"/>
              </a:solidFill>
              <a:latin typeface="+mn-ea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           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）采用参数扫描</a:t>
            </a:r>
            <a:r>
              <a:rPr lang="en-US" altLang="zh-CN" sz="2400" b="1" dirty="0">
                <a:solidFill>
                  <a:srgbClr val="0000CC"/>
                </a:solidFill>
                <a:latin typeface="+mn-ea"/>
                <a:ea typeface="+mn-ea"/>
              </a:rPr>
              <a:t>Parameter Sweep</a:t>
            </a:r>
            <a:r>
              <a:rPr lang="zh-CN" altLang="en-US" sz="2400" b="1" dirty="0">
                <a:solidFill>
                  <a:srgbClr val="0000CC"/>
                </a:solidFill>
                <a:latin typeface="+mn-ea"/>
                <a:ea typeface="+mn-ea"/>
              </a:rPr>
              <a:t>分析方法。</a:t>
            </a:r>
            <a:endParaRPr lang="zh-CN" altLang="en-US" sz="24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59"/>
          <a:stretch>
            <a:fillRect/>
          </a:stretch>
        </p:blipFill>
        <p:spPr>
          <a:xfrm rot="16200000">
            <a:off x="3683897" y="-829311"/>
            <a:ext cx="3671099" cy="7848603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573405" y="6010275"/>
            <a:ext cx="9892030" cy="885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2400" b="1" dirty="0">
                <a:latin typeface="+mn-ea"/>
                <a:ea typeface="+mn-ea"/>
              </a:rPr>
              <a:t>电压控制电流源</a:t>
            </a:r>
            <a:r>
              <a:rPr lang="en-US" altLang="zh-CN" sz="2400" b="1" dirty="0">
                <a:latin typeface="+mn-ea"/>
                <a:ea typeface="+mn-ea"/>
              </a:rPr>
              <a:t>VCCS</a:t>
            </a:r>
            <a:r>
              <a:rPr lang="zh-CN" altLang="en-US" sz="2400" b="1" dirty="0">
                <a:latin typeface="+mn-ea"/>
                <a:ea typeface="+mn-ea"/>
              </a:rPr>
              <a:t>：</a:t>
            </a:r>
            <a:r>
              <a:rPr lang="en-US" altLang="zh-CN" sz="2400" b="1" dirty="0">
                <a:latin typeface="+mn-ea"/>
                <a:ea typeface="+mn-ea"/>
              </a:rPr>
              <a:t>Sources/CONTROLLED_CURRENT_SOURCES</a:t>
            </a:r>
            <a:r>
              <a:rPr lang="zh-CN" altLang="en-US" sz="2400" b="1" dirty="0">
                <a:latin typeface="+mn-ea"/>
                <a:ea typeface="+mn-ea"/>
              </a:rPr>
              <a:t>。</a:t>
            </a:r>
            <a:endParaRPr lang="zh-CN" altLang="en-US" sz="2400" b="1" dirty="0">
              <a:solidFill>
                <a:srgbClr val="0000CC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97510" y="367348"/>
            <a:ext cx="3181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86635" y="3184283"/>
            <a:ext cx="53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FD497C"/>
                </a:solidFill>
                <a:latin typeface="Lucida Handwriting" panose="03010101010101010101" pitchFamily="66" charset="0"/>
              </a:rPr>
              <a:t>2</a:t>
            </a:r>
            <a:endParaRPr lang="zh-CN" altLang="en-US" sz="3000" dirty="0">
              <a:solidFill>
                <a:srgbClr val="FD497C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2539370" y="2070777"/>
            <a:ext cx="9012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了解示波器和信号发生器的基本功能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2550257" y="3178596"/>
            <a:ext cx="924623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掌握电物理量的测量方法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51404" y="1986480"/>
            <a:ext cx="720000" cy="720000"/>
            <a:chOff x="1635940" y="1879048"/>
            <a:chExt cx="720000" cy="720000"/>
          </a:xfrm>
        </p:grpSpPr>
        <p:sp>
          <p:nvSpPr>
            <p:cNvPr id="9" name="文本框 8"/>
            <p:cNvSpPr txBox="1"/>
            <p:nvPr/>
          </p:nvSpPr>
          <p:spPr>
            <a:xfrm>
              <a:off x="1774495" y="1984972"/>
              <a:ext cx="533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000" dirty="0">
                  <a:solidFill>
                    <a:srgbClr val="00ACE2"/>
                  </a:solidFill>
                  <a:latin typeface="Lucida Handwriting" panose="03010101010101010101" pitchFamily="66" charset="0"/>
                </a:rPr>
                <a:t>1</a:t>
              </a:r>
              <a:endParaRPr lang="zh-CN" altLang="en-US" sz="3000" dirty="0">
                <a:solidFill>
                  <a:srgbClr val="00ACE2"/>
                </a:solidFill>
                <a:latin typeface="Lucida Handwriting" panose="03010101010101010101" pitchFamily="66" charset="0"/>
              </a:endParaRPr>
            </a:p>
          </p:txBody>
        </p:sp>
        <p:sp>
          <p:nvSpPr>
            <p:cNvPr id="16" name="アーチ 34"/>
            <p:cNvSpPr/>
            <p:nvPr/>
          </p:nvSpPr>
          <p:spPr>
            <a:xfrm rot="6618510">
              <a:off x="1718815" y="1969804"/>
              <a:ext cx="540000" cy="540000"/>
            </a:xfrm>
            <a:prstGeom prst="blockArc">
              <a:avLst>
                <a:gd name="adj1" fmla="val 19452122"/>
                <a:gd name="adj2" fmla="val 11742259"/>
                <a:gd name="adj3" fmla="val 4894"/>
              </a:avLst>
            </a:prstGeom>
            <a:solidFill>
              <a:srgbClr val="00ACE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17" name="アーチ 33"/>
            <p:cNvSpPr/>
            <p:nvPr/>
          </p:nvSpPr>
          <p:spPr>
            <a:xfrm rot="3600000">
              <a:off x="1635940" y="1879048"/>
              <a:ext cx="720000" cy="720000"/>
            </a:xfrm>
            <a:prstGeom prst="blockArc">
              <a:avLst>
                <a:gd name="adj1" fmla="val 18941412"/>
                <a:gd name="adj2" fmla="val 11732646"/>
                <a:gd name="adj3" fmla="val 4340"/>
              </a:avLst>
            </a:prstGeom>
            <a:solidFill>
              <a:srgbClr val="55D6FF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18" name="アーチ 34"/>
          <p:cNvSpPr/>
          <p:nvPr/>
        </p:nvSpPr>
        <p:spPr>
          <a:xfrm rot="6618510">
            <a:off x="1765203" y="3148240"/>
            <a:ext cx="540000" cy="540000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rgbClr val="FD497C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アーチ 33"/>
          <p:cNvSpPr/>
          <p:nvPr/>
        </p:nvSpPr>
        <p:spPr>
          <a:xfrm rot="3600000">
            <a:off x="1675203" y="3058239"/>
            <a:ext cx="720000" cy="720000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rgbClr val="FE92B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2562957" y="4455327"/>
            <a:ext cx="832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学习用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Multisim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软件进行电路仿真的方法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1"/>
          <p:cNvSpPr txBox="1"/>
          <p:nvPr/>
        </p:nvSpPr>
        <p:spPr>
          <a:xfrm>
            <a:off x="1821842" y="4355307"/>
            <a:ext cx="53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rgbClr val="FFA513"/>
                </a:solidFill>
                <a:latin typeface="Lucida Handwriting" panose="03010101010101010101" pitchFamily="66" charset="0"/>
              </a:rPr>
              <a:t>3</a:t>
            </a:r>
            <a:endParaRPr lang="zh-CN" altLang="en-US" sz="3000" dirty="0">
              <a:solidFill>
                <a:srgbClr val="FFA513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27" name="アーチ 34"/>
          <p:cNvSpPr/>
          <p:nvPr/>
        </p:nvSpPr>
        <p:spPr>
          <a:xfrm rot="6618510">
            <a:off x="1766162" y="4340139"/>
            <a:ext cx="540000" cy="540000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>
              <a:solidFill>
                <a:srgbClr val="FFA513"/>
              </a:solidFill>
            </a:endParaRPr>
          </a:p>
        </p:txBody>
      </p:sp>
      <p:sp>
        <p:nvSpPr>
          <p:cNvPr id="28" name="アーチ 33"/>
          <p:cNvSpPr/>
          <p:nvPr/>
        </p:nvSpPr>
        <p:spPr>
          <a:xfrm rot="3600000">
            <a:off x="1683287" y="4249383"/>
            <a:ext cx="720000" cy="720000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rgbClr val="FFC000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5"/>
          <p:cNvSpPr txBox="1"/>
          <p:nvPr/>
        </p:nvSpPr>
        <p:spPr>
          <a:xfrm>
            <a:off x="2897510" y="367348"/>
            <a:ext cx="7059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A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4000" b="1" dirty="0">
                <a:solidFill>
                  <a:srgbClr val="FFA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1—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信号的测量</a:t>
            </a:r>
            <a:endParaRPr lang="zh-CN" altLang="en-US" sz="3600" b="1" dirty="0">
              <a:solidFill>
                <a:srgbClr val="FFA5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2"/>
          <p:cNvSpPr txBox="1"/>
          <p:nvPr/>
        </p:nvSpPr>
        <p:spPr>
          <a:xfrm>
            <a:off x="8309644" y="4766741"/>
            <a:ext cx="1553774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示波器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"/>
          <p:cNvSpPr txBox="1"/>
          <p:nvPr/>
        </p:nvSpPr>
        <p:spPr>
          <a:xfrm>
            <a:off x="1816167" y="4728686"/>
            <a:ext cx="2383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信号发生器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"/>
          <p:cNvSpPr txBox="1"/>
          <p:nvPr/>
        </p:nvSpPr>
        <p:spPr>
          <a:xfrm>
            <a:off x="721673" y="5452586"/>
            <a:ext cx="457200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A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正弦波、方波、三角波</a:t>
            </a:r>
            <a:endParaRPr lang="en-US" altLang="zh-CN" sz="3200" b="1" dirty="0">
              <a:solidFill>
                <a:srgbClr val="FFA5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7047300" y="5452586"/>
            <a:ext cx="4078463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FFA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幅值、频率、相位差</a:t>
            </a:r>
            <a:endParaRPr lang="en-US" altLang="zh-CN" sz="3200" b="1" dirty="0">
              <a:solidFill>
                <a:srgbClr val="FFA5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1" descr="C:\Users\lenovo\Desktop\微信图片_20190913162455.jpg"/>
          <p:cNvPicPr>
            <a:picLocks noChangeAspect="1" noChangeArrowheads="1"/>
          </p:cNvPicPr>
          <p:nvPr/>
        </p:nvPicPr>
        <p:blipFill>
          <a:blip r:embed="rId1"/>
          <a:srcRect t="5872" b="35195"/>
          <a:stretch>
            <a:fillRect/>
          </a:stretch>
        </p:blipFill>
        <p:spPr bwMode="auto">
          <a:xfrm>
            <a:off x="6206531" y="1465546"/>
            <a:ext cx="5760000" cy="3394553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" y="1807406"/>
            <a:ext cx="5892217" cy="2559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209800" y="2490292"/>
          <a:ext cx="8248651" cy="2598943"/>
        </p:xfrm>
        <a:graphic>
          <a:graphicData uri="http://schemas.openxmlformats.org/drawingml/2006/table">
            <a:tbl>
              <a:tblPr/>
              <a:tblGrid>
                <a:gridCol w="1179449"/>
                <a:gridCol w="1477221"/>
                <a:gridCol w="1824069"/>
                <a:gridCol w="1883956"/>
                <a:gridCol w="1883956"/>
              </a:tblGrid>
              <a:tr h="430612">
                <a:tc rowSpan="2"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正弦信号参数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示波器对应旋钮读数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示波器波形显示所占格数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</a:tr>
              <a:tr h="86122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垂直档位（</a:t>
                      </a:r>
                      <a:r>
                        <a:rPr lang="en-US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V/DIV</a:t>
                      </a: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）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水平档位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（</a:t>
                      </a:r>
                      <a:r>
                        <a:rPr lang="en-US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TIME/DIV</a:t>
                      </a: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）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垂直方向所占格数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水平方向所占格数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553"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4</a:t>
                      </a: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Vpp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，100Hz</a:t>
                      </a:r>
                      <a:endParaRPr lang="en-US" sz="2000" b="1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355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1</a:t>
                      </a: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Vpp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，500Hz </a:t>
                      </a:r>
                      <a:endParaRPr lang="en-US" sz="2000" b="1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2"/>
          <p:cNvSpPr txBox="1"/>
          <p:nvPr/>
        </p:nvSpPr>
        <p:spPr>
          <a:xfrm>
            <a:off x="2095499" y="1598843"/>
            <a:ext cx="3956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FD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b="1" dirty="0">
                <a:solidFill>
                  <a:srgbClr val="FD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正弦信号的测量</a:t>
            </a:r>
            <a:endParaRPr lang="en-US" altLang="zh-CN" sz="2800" b="1" dirty="0">
              <a:solidFill>
                <a:srgbClr val="FD4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2897510" y="367348"/>
            <a:ext cx="7059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A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4000" b="1" dirty="0">
                <a:solidFill>
                  <a:srgbClr val="FFA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1—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信号的测量</a:t>
            </a:r>
            <a:endParaRPr lang="zh-CN" altLang="en-US" sz="3600" b="1" dirty="0">
              <a:solidFill>
                <a:srgbClr val="FFA5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2209800" y="2620924"/>
          <a:ext cx="8248651" cy="2015731"/>
        </p:xfrm>
        <a:graphic>
          <a:graphicData uri="http://schemas.openxmlformats.org/drawingml/2006/table">
            <a:tbl>
              <a:tblPr/>
              <a:tblGrid>
                <a:gridCol w="1179449"/>
                <a:gridCol w="1477221"/>
                <a:gridCol w="1824069"/>
                <a:gridCol w="1883956"/>
                <a:gridCol w="1883956"/>
              </a:tblGrid>
              <a:tr h="446182">
                <a:tc rowSpan="2"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三角波</a:t>
                      </a: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信号参数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示波器对应旋钮读数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示波器波形显示所占格数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cPr/>
                </a:tc>
              </a:tr>
              <a:tr h="892365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垂直档位（</a:t>
                      </a:r>
                      <a:r>
                        <a:rPr lang="en-US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V/DIV</a:t>
                      </a: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）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水平档位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（</a:t>
                      </a:r>
                      <a:r>
                        <a:rPr lang="en-US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TIME/DIV</a:t>
                      </a:r>
                      <a:r>
                        <a:rPr lang="zh-CN" sz="2000" b="1" kern="100" dirty="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）</a:t>
                      </a:r>
                      <a:endParaRPr lang="zh-CN" sz="2000" b="1" kern="100" dirty="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垂直方向所占格数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2000" b="1" kern="100">
                          <a:latin typeface="Times New Roman" panose="02020603050405020304"/>
                          <a:ea typeface="微软雅黑" panose="020B0503020204020204" pitchFamily="34" charset="-122"/>
                          <a:cs typeface="Times New Roman" panose="02020603050405020304"/>
                        </a:rPr>
                        <a:t>水平方向所占格数</a:t>
                      </a:r>
                      <a:endParaRPr lang="zh-CN" sz="2000" b="1" kern="100"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7184"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1</a:t>
                      </a: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Vpp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/>
                        </a:rPr>
                        <a:t>，500Hz</a:t>
                      </a:r>
                      <a:endParaRPr lang="en-US" sz="2000" b="1" kern="1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endParaRPr lang="en-US" sz="2000" b="1" kern="100" dirty="0">
                        <a:latin typeface="Times New Roman" panose="02020603050405020304"/>
                        <a:ea typeface="微软雅黑" panose="020B0503020204020204" pitchFamily="34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2"/>
          <p:cNvSpPr txBox="1"/>
          <p:nvPr/>
        </p:nvSpPr>
        <p:spPr>
          <a:xfrm>
            <a:off x="2095499" y="1598843"/>
            <a:ext cx="4827815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D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solidFill>
                  <a:srgbClr val="FD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solidFill>
                  <a:srgbClr val="FD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）三角波信号的测量</a:t>
            </a:r>
            <a:endParaRPr lang="en-US" altLang="zh-CN" sz="2800" b="1" dirty="0">
              <a:solidFill>
                <a:srgbClr val="FD4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5"/>
          <p:cNvSpPr txBox="1"/>
          <p:nvPr/>
        </p:nvSpPr>
        <p:spPr>
          <a:xfrm>
            <a:off x="2897510" y="367348"/>
            <a:ext cx="7059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FA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4000" b="1" dirty="0">
                <a:solidFill>
                  <a:srgbClr val="FFA51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1—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信号的测量</a:t>
            </a:r>
            <a:endParaRPr lang="zh-CN" altLang="en-US" sz="3600" b="1" dirty="0">
              <a:solidFill>
                <a:srgbClr val="FFA51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897510" y="280260"/>
            <a:ext cx="6513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FD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4000" b="1" dirty="0">
                <a:solidFill>
                  <a:srgbClr val="FD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—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测量相位差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5" name="Rectangle 45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0974" y="5064916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双踪法：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A=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B=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光标法：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4610814" y="5272446"/>
          <a:ext cx="209550" cy="25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1" name="Equation" r:id="rId1" imgW="3048000" imgH="3657600" progId="Equation.DSMT4">
                  <p:embed/>
                </p:oleObj>
              </mc:Choice>
              <mc:Fallback>
                <p:oleObj name="Equation" r:id="rId1" imgW="3048000" imgH="3657600" progId="Equation.DSMT4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814" y="5272446"/>
                        <a:ext cx="209550" cy="2514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2093681" y="5605501"/>
          <a:ext cx="284843" cy="313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2" name="Equation" r:id="rId3" imgW="3048000" imgH="3352800" progId="Equation.DSMT4">
                  <p:embed/>
                </p:oleObj>
              </mc:Choice>
              <mc:Fallback>
                <p:oleObj name="Equation" r:id="rId3" imgW="3048000" imgH="3352800" progId="Equation.DSMT4">
                  <p:embed/>
                  <p:pic>
                    <p:nvPicPr>
                      <p:cNvPr id="0" name="Picture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681" y="5605501"/>
                        <a:ext cx="284843" cy="3133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2"/>
          <p:cNvSpPr txBox="1"/>
          <p:nvPr/>
        </p:nvSpPr>
        <p:spPr>
          <a:xfrm>
            <a:off x="7929088" y="5255635"/>
            <a:ext cx="2599096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面包板上搭接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43866" y="4591392"/>
            <a:ext cx="5722257" cy="145505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"/>
          <p:cNvSpPr txBox="1"/>
          <p:nvPr/>
        </p:nvSpPr>
        <p:spPr>
          <a:xfrm>
            <a:off x="820974" y="4531746"/>
            <a:ext cx="5493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D49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记录：请对比两种方法的结果</a:t>
            </a:r>
            <a:endParaRPr lang="en-US" altLang="zh-CN" sz="2800" b="1" dirty="0">
              <a:solidFill>
                <a:srgbClr val="FD49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Object 104"/>
          <p:cNvGraphicFramePr>
            <a:graphicFrameLocks noChangeAspect="1"/>
          </p:cNvGraphicFramePr>
          <p:nvPr/>
        </p:nvGraphicFramePr>
        <p:xfrm>
          <a:off x="1023256" y="2604497"/>
          <a:ext cx="288300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3" name="Visio" r:id="rId5" imgW="15554325" imgH="8610600" progId="Visio.Drawing.11">
                  <p:embed/>
                </p:oleObj>
              </mc:Choice>
              <mc:Fallback>
                <p:oleObj name="Visio" r:id="rId5" imgW="15554325" imgH="8610600" progId="Visio.Drawing.11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256" y="2604497"/>
                        <a:ext cx="2883005" cy="16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2352040" y="2673985"/>
          <a:ext cx="224790" cy="17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4" name="Equation" r:id="rId7" imgW="5791200" imgH="4267200" progId="Equation.DSMT4">
                  <p:embed/>
                </p:oleObj>
              </mc:Choice>
              <mc:Fallback>
                <p:oleObj name="Equation" r:id="rId7" imgW="5791200" imgH="4267200" progId="Equation.DSMT4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040" y="2673985"/>
                        <a:ext cx="224790" cy="1797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7"/>
          <p:cNvGraphicFramePr>
            <a:graphicFrameLocks noChangeAspect="1"/>
          </p:cNvGraphicFramePr>
          <p:nvPr/>
        </p:nvGraphicFramePr>
        <p:xfrm>
          <a:off x="2947306" y="3590789"/>
          <a:ext cx="440927" cy="251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5" name="Equation" r:id="rId9" imgW="6400800" imgH="3657600" progId="Equation.DSMT4">
                  <p:embed/>
                </p:oleObj>
              </mc:Choice>
              <mc:Fallback>
                <p:oleObj name="Equation" r:id="rId9" imgW="6400800" imgH="3657600" progId="Equation.DSMT4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306" y="3590789"/>
                        <a:ext cx="440927" cy="2519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631383" y="1469571"/>
            <a:ext cx="9492344" cy="868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请分别用双踪法和光标法测量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电源电压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电阻电压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的相位差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1Vpp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200Hz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的正弦信号。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5029200" y="2573428"/>
          <a:ext cx="1016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6" name="Equation" r:id="rId11" imgW="2438400" imgH="3657600" progId="Equation.DSMT4">
                  <p:embed/>
                </p:oleObj>
              </mc:Choice>
              <mc:Fallback>
                <p:oleObj name="Equation" r:id="rId11" imgW="2438400" imgH="3657600" progId="Equation.DSMT4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73428"/>
                        <a:ext cx="101600" cy="15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4338484" y="2567368"/>
          <a:ext cx="1655762" cy="177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7" name="Equation" r:id="rId13" imgW="23164800" imgH="22555200" progId="Equation.DSMT4">
                  <p:embed/>
                </p:oleObj>
              </mc:Choice>
              <mc:Fallback>
                <p:oleObj name="Equation" r:id="rId13" imgW="23164800" imgH="22555200" progId="Equation.DSMT4">
                  <p:embed/>
                  <p:pic>
                    <p:nvPicPr>
                      <p:cNvPr id="0" name="Picture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484" y="2567368"/>
                        <a:ext cx="1655762" cy="1771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906813" y="1887221"/>
          <a:ext cx="357286" cy="48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8" name="Equation" r:id="rId15" imgW="3352800" imgH="4572000" progId="Equation.DSMT4">
                  <p:embed/>
                </p:oleObj>
              </mc:Choice>
              <mc:Fallback>
                <p:oleObj name="Equation" r:id="rId15" imgW="3352800" imgH="4572000" progId="Equation.DSMT4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813" y="1887221"/>
                        <a:ext cx="357286" cy="4872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51" y="2673801"/>
            <a:ext cx="3495413" cy="2621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503120" y="1208939"/>
            <a:ext cx="1536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光标法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2761450" y="1208939"/>
            <a:ext cx="2824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双踪法</a:t>
            </a:r>
            <a:endParaRPr lang="zh-CN" altLang="en-US" sz="2400" b="1" dirty="0"/>
          </a:p>
        </p:txBody>
      </p:sp>
      <p:pic>
        <p:nvPicPr>
          <p:cNvPr id="7" name="图片 6" descr="DS00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30289" y="2037081"/>
            <a:ext cx="5460315" cy="3276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4274" y="5648908"/>
            <a:ext cx="4683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</a:t>
            </a:r>
            <a:r>
              <a:rPr lang="zh-CN" altLang="en-US" sz="2400" b="1" dirty="0"/>
              <a:t>为两个信号相同相位点间的格数，</a:t>
            </a:r>
            <a:r>
              <a:rPr lang="en-US" altLang="zh-CN" sz="2400" b="1" dirty="0"/>
              <a:t>B</a:t>
            </a:r>
            <a:r>
              <a:rPr lang="zh-CN" altLang="en-US" sz="2400" b="1" dirty="0"/>
              <a:t>为信号波形一个周期所占格数。</a:t>
            </a:r>
            <a:endParaRPr lang="zh-CN" altLang="en-US" sz="2400" b="1" dirty="0"/>
          </a:p>
        </p:txBody>
      </p:sp>
      <p:sp>
        <p:nvSpPr>
          <p:cNvPr id="11" name="圆角矩形 10"/>
          <p:cNvSpPr/>
          <p:nvPr/>
        </p:nvSpPr>
        <p:spPr>
          <a:xfrm>
            <a:off x="6497320" y="2498725"/>
            <a:ext cx="728345" cy="16319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图片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2613" y="1909762"/>
            <a:ext cx="3931438" cy="3038475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1"/>
            <a:ext cx="1616148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624294" y="4948237"/>
          <a:ext cx="969805" cy="606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2" name="Equation" r:id="rId3" imgW="622300" imgH="393700" progId="Equation.DSMT4">
                  <p:embed/>
                </p:oleObj>
              </mc:Choice>
              <mc:Fallback>
                <p:oleObj name="Equation" r:id="rId3" imgW="622300" imgH="393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4294" y="4948237"/>
                        <a:ext cx="969805" cy="6061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箭头连接符 4"/>
          <p:cNvCxnSpPr/>
          <p:nvPr/>
        </p:nvCxnSpPr>
        <p:spPr>
          <a:xfrm flipH="1">
            <a:off x="8958106" y="2498725"/>
            <a:ext cx="43989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398000" y="2298670"/>
            <a:ext cx="153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光标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861492" y="2698780"/>
            <a:ext cx="0" cy="346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497320" y="3081715"/>
            <a:ext cx="153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相位差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193.20157480315,&quot;width&quot;:7170.355905511811}"/>
</p:tagLst>
</file>

<file path=ppt/tags/tag2.xml><?xml version="1.0" encoding="utf-8"?>
<p:tagLst xmlns:p="http://schemas.openxmlformats.org/presentationml/2006/main">
  <p:tag name="KSO_WM_UNIT_PLACING_PICTURE_USER_VIEWPORT" val="{&quot;height&quot;:6690,&quot;width&quot;:8280}"/>
</p:tagLst>
</file>

<file path=ppt/tags/tag3.xml><?xml version="1.0" encoding="utf-8"?>
<p:tagLst xmlns:p="http://schemas.openxmlformats.org/presentationml/2006/main">
  <p:tag name="KSO_WM_UNIT_PLACING_PICTURE_USER_VIEWPORT" val="{&quot;height&quot;:12360.00472440945,&quot;width&quot;:5781.258267716536}"/>
</p:tagLst>
</file>

<file path=ppt/tags/tag4.xml><?xml version="1.0" encoding="utf-8"?>
<p:tagLst xmlns:p="http://schemas.openxmlformats.org/presentationml/2006/main">
  <p:tag name="COMMONDATA" val="eyJoZGlkIjoiMzAwNjEzMGU2OGMwMWUxZWRmZDVmMzNiZThiODRmO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2949</Words>
  <Application>WPS 演示</Application>
  <PresentationFormat>宽屏</PresentationFormat>
  <Paragraphs>394</Paragraphs>
  <Slides>31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31</vt:i4>
      </vt:variant>
    </vt:vector>
  </HeadingPairs>
  <TitlesOfParts>
    <vt:vector size="66" baseType="lpstr">
      <vt:lpstr>Arial</vt:lpstr>
      <vt:lpstr>宋体</vt:lpstr>
      <vt:lpstr>Wingdings</vt:lpstr>
      <vt:lpstr>Broadway</vt:lpstr>
      <vt:lpstr>楷体</vt:lpstr>
      <vt:lpstr>经典繁仿黑</vt:lpstr>
      <vt:lpstr>黑体</vt:lpstr>
      <vt:lpstr>隶书</vt:lpstr>
      <vt:lpstr>微软雅黑</vt:lpstr>
      <vt:lpstr>Route 159 UltraLight</vt:lpstr>
      <vt:lpstr>Segoe Print</vt:lpstr>
      <vt:lpstr>Times New Roman</vt:lpstr>
      <vt:lpstr>华文新魏</vt:lpstr>
      <vt:lpstr>Lucida Handwriting</vt:lpstr>
      <vt:lpstr>Times New Roman</vt:lpstr>
      <vt:lpstr>等线</vt:lpstr>
      <vt:lpstr>Arial Unicode MS</vt:lpstr>
      <vt:lpstr>等线 Light</vt:lpstr>
      <vt:lpstr>Meiryo</vt:lpstr>
      <vt:lpstr>Yu Gothic</vt:lpstr>
      <vt:lpstr>Arial Unicode MS</vt:lpstr>
      <vt:lpstr>Calibri</vt:lpstr>
      <vt:lpstr>Office 主题​​</vt:lpstr>
      <vt:lpstr>Equation.DSMT4</vt:lpstr>
      <vt:lpstr>Visio.Drawing.11</vt:lpstr>
      <vt:lpstr>Equation.DSMT4</vt:lpstr>
      <vt:lpstr>Equation.DSMT4</vt:lpstr>
      <vt:lpstr>Equation.DSMT4</vt:lpstr>
      <vt:lpstr>Visio.Drawing.11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1.Multisim电路仿真的步骤</vt:lpstr>
      <vt:lpstr>1. Multisim电路仿真的步骤</vt:lpstr>
      <vt:lpstr>1.Multisim电路仿真的步骤</vt:lpstr>
      <vt:lpstr>1.Multisim电路仿真的步骤</vt:lpstr>
      <vt:lpstr>1.Multisim电路仿真的步骤</vt:lpstr>
      <vt:lpstr>1.Multisim电路仿真的步骤</vt:lpstr>
      <vt:lpstr>1.Multisim电路仿真的步骤</vt:lpstr>
      <vt:lpstr>1.Multisim电路仿真的步骤</vt:lpstr>
      <vt:lpstr>PowerPoint 演示文稿</vt:lpstr>
      <vt:lpstr>2.Multisim电路仿真的课堂练</vt:lpstr>
    </vt:vector>
  </TitlesOfParts>
  <Company>Xi'an Jiaotong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Shenyao</dc:creator>
  <cp:lastModifiedBy>DGDZ</cp:lastModifiedBy>
  <cp:revision>300</cp:revision>
  <dcterms:created xsi:type="dcterms:W3CDTF">2017-02-19T01:58:00Z</dcterms:created>
  <dcterms:modified xsi:type="dcterms:W3CDTF">2022-09-19T14:01:32Z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ED434D7F87A34B148CDD0E61D1B0EC0C</vt:lpwstr>
  </property>
  <property fmtid="{D5CDD505-2E9C-101B-9397-08002B2CF9AE}" pid="3" name="KSOProductBuildVer">
    <vt:lpwstr>2052-11.1.0.12156</vt:lpwstr>
  </property>
</Properties>
</file>